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58" r:id="rId4"/>
    <p:sldId id="320" r:id="rId5"/>
    <p:sldId id="321" r:id="rId6"/>
    <p:sldId id="322" r:id="rId7"/>
    <p:sldId id="323" r:id="rId8"/>
    <p:sldId id="261" r:id="rId9"/>
    <p:sldId id="262" r:id="rId10"/>
    <p:sldId id="265" r:id="rId11"/>
    <p:sldId id="263" r:id="rId12"/>
    <p:sldId id="264" r:id="rId13"/>
    <p:sldId id="259" r:id="rId14"/>
    <p:sldId id="260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89" r:id="rId27"/>
    <p:sldId id="278" r:id="rId28"/>
    <p:sldId id="279" r:id="rId29"/>
    <p:sldId id="280" r:id="rId30"/>
    <p:sldId id="282" r:id="rId31"/>
    <p:sldId id="283" r:id="rId32"/>
    <p:sldId id="284" r:id="rId33"/>
    <p:sldId id="277" r:id="rId34"/>
    <p:sldId id="324" r:id="rId35"/>
    <p:sldId id="325" r:id="rId36"/>
    <p:sldId id="286" r:id="rId37"/>
    <p:sldId id="287" r:id="rId38"/>
    <p:sldId id="326" r:id="rId39"/>
    <p:sldId id="327" r:id="rId40"/>
    <p:sldId id="329" r:id="rId41"/>
    <p:sldId id="298" r:id="rId42"/>
    <p:sldId id="304" r:id="rId43"/>
    <p:sldId id="299" r:id="rId44"/>
    <p:sldId id="301" r:id="rId45"/>
    <p:sldId id="302" r:id="rId46"/>
    <p:sldId id="303" r:id="rId47"/>
    <p:sldId id="305" r:id="rId48"/>
    <p:sldId id="306" r:id="rId49"/>
    <p:sldId id="307" r:id="rId50"/>
    <p:sldId id="308" r:id="rId51"/>
    <p:sldId id="309" r:id="rId52"/>
    <p:sldId id="310" r:id="rId53"/>
    <p:sldId id="311" r:id="rId54"/>
    <p:sldId id="293" r:id="rId55"/>
    <p:sldId id="313" r:id="rId56"/>
    <p:sldId id="314" r:id="rId57"/>
    <p:sldId id="318" r:id="rId58"/>
    <p:sldId id="312" r:id="rId59"/>
    <p:sldId id="315" r:id="rId60"/>
    <p:sldId id="316" r:id="rId61"/>
    <p:sldId id="297" r:id="rId62"/>
    <p:sldId id="319" r:id="rId63"/>
    <p:sldId id="330" r:id="rId6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7" Type="http://schemas.openxmlformats.org/officeDocument/2006/relationships/tableStyles" Target="tableStyles.xml"/><Relationship Id="rId66" Type="http://schemas.openxmlformats.org/officeDocument/2006/relationships/viewProps" Target="viewProps.xml"/><Relationship Id="rId65" Type="http://schemas.openxmlformats.org/officeDocument/2006/relationships/presProps" Target="presProps.xml"/><Relationship Id="rId64" Type="http://schemas.openxmlformats.org/officeDocument/2006/relationships/slide" Target="slides/slide62.xml"/><Relationship Id="rId63" Type="http://schemas.openxmlformats.org/officeDocument/2006/relationships/slide" Target="slides/slide61.xml"/><Relationship Id="rId62" Type="http://schemas.openxmlformats.org/officeDocument/2006/relationships/slide" Target="slides/slide60.xml"/><Relationship Id="rId61" Type="http://schemas.openxmlformats.org/officeDocument/2006/relationships/slide" Target="slides/slide59.xml"/><Relationship Id="rId60" Type="http://schemas.openxmlformats.org/officeDocument/2006/relationships/slide" Target="slides/slide58.xml"/><Relationship Id="rId6" Type="http://schemas.openxmlformats.org/officeDocument/2006/relationships/slide" Target="slides/slide4.xml"/><Relationship Id="rId59" Type="http://schemas.openxmlformats.org/officeDocument/2006/relationships/slide" Target="slides/slide57.xml"/><Relationship Id="rId58" Type="http://schemas.openxmlformats.org/officeDocument/2006/relationships/slide" Target="slides/slide56.xml"/><Relationship Id="rId57" Type="http://schemas.openxmlformats.org/officeDocument/2006/relationships/slide" Target="slides/slide55.xml"/><Relationship Id="rId56" Type="http://schemas.openxmlformats.org/officeDocument/2006/relationships/slide" Target="slides/slide54.xml"/><Relationship Id="rId55" Type="http://schemas.openxmlformats.org/officeDocument/2006/relationships/slide" Target="slides/slide53.xml"/><Relationship Id="rId54" Type="http://schemas.openxmlformats.org/officeDocument/2006/relationships/slide" Target="slides/slide52.xml"/><Relationship Id="rId53" Type="http://schemas.openxmlformats.org/officeDocument/2006/relationships/slide" Target="slides/slide51.xml"/><Relationship Id="rId52" Type="http://schemas.openxmlformats.org/officeDocument/2006/relationships/slide" Target="slides/slide50.xml"/><Relationship Id="rId51" Type="http://schemas.openxmlformats.org/officeDocument/2006/relationships/slide" Target="slides/slide49.xml"/><Relationship Id="rId50" Type="http://schemas.openxmlformats.org/officeDocument/2006/relationships/slide" Target="slides/slide48.xml"/><Relationship Id="rId5" Type="http://schemas.openxmlformats.org/officeDocument/2006/relationships/slide" Target="slides/slide3.xml"/><Relationship Id="rId49" Type="http://schemas.openxmlformats.org/officeDocument/2006/relationships/slide" Target="slides/slide47.xml"/><Relationship Id="rId48" Type="http://schemas.openxmlformats.org/officeDocument/2006/relationships/slide" Target="slides/slide46.xml"/><Relationship Id="rId47" Type="http://schemas.openxmlformats.org/officeDocument/2006/relationships/slide" Target="slides/slide45.xml"/><Relationship Id="rId46" Type="http://schemas.openxmlformats.org/officeDocument/2006/relationships/slide" Target="slides/slide44.xml"/><Relationship Id="rId45" Type="http://schemas.openxmlformats.org/officeDocument/2006/relationships/slide" Target="slides/slide43.xml"/><Relationship Id="rId44" Type="http://schemas.openxmlformats.org/officeDocument/2006/relationships/slide" Target="slides/slide42.xml"/><Relationship Id="rId43" Type="http://schemas.openxmlformats.org/officeDocument/2006/relationships/slide" Target="slides/slide41.xml"/><Relationship Id="rId42" Type="http://schemas.openxmlformats.org/officeDocument/2006/relationships/slide" Target="slides/slide40.xml"/><Relationship Id="rId41" Type="http://schemas.openxmlformats.org/officeDocument/2006/relationships/slide" Target="slides/slide39.xml"/><Relationship Id="rId40" Type="http://schemas.openxmlformats.org/officeDocument/2006/relationships/slide" Target="slides/slide38.xml"/><Relationship Id="rId4" Type="http://schemas.openxmlformats.org/officeDocument/2006/relationships/slide" Target="slides/slide2.xml"/><Relationship Id="rId39" Type="http://schemas.openxmlformats.org/officeDocument/2006/relationships/slide" Target="slides/slide37.xml"/><Relationship Id="rId38" Type="http://schemas.openxmlformats.org/officeDocument/2006/relationships/slide" Target="slides/slide36.xml"/><Relationship Id="rId37" Type="http://schemas.openxmlformats.org/officeDocument/2006/relationships/slide" Target="slides/slide35.xml"/><Relationship Id="rId36" Type="http://schemas.openxmlformats.org/officeDocument/2006/relationships/slide" Target="slides/slide34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0381B-82DE-424B-9E36-867183C51772}" type="datetimeFigureOut">
              <a:rPr lang="en-US" smtClean="0"/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B806A-016D-425A-8D84-C83FAB867301}" type="slidenum">
              <a:rPr lang="sr-Cyrl-RS" smtClean="0"/>
            </a:fld>
            <a:endParaRPr lang="sr-Cyrl-R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0381B-82DE-424B-9E36-867183C51772}" type="datetimeFigureOut">
              <a:rPr lang="en-US" smtClean="0"/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B806A-016D-425A-8D84-C83FAB867301}" type="slidenum">
              <a:rPr lang="sr-Cyrl-RS" smtClean="0"/>
            </a:fld>
            <a:endParaRPr lang="sr-Cyrl-R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0381B-82DE-424B-9E36-867183C51772}" type="datetimeFigureOut">
              <a:rPr lang="en-US" smtClean="0"/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B806A-016D-425A-8D84-C83FAB867301}" type="slidenum">
              <a:rPr lang="sr-Cyrl-RS" smtClean="0"/>
            </a:fld>
            <a:endParaRPr lang="sr-Cyrl-R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0381B-82DE-424B-9E36-867183C51772}" type="datetimeFigureOut">
              <a:rPr lang="en-US" smtClean="0"/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B806A-016D-425A-8D84-C83FAB867301}" type="slidenum">
              <a:rPr lang="sr-Cyrl-RS" smtClean="0"/>
            </a:fld>
            <a:endParaRPr lang="sr-Cyrl-R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0381B-82DE-424B-9E36-867183C51772}" type="datetimeFigureOut">
              <a:rPr lang="en-US" smtClean="0"/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B806A-016D-425A-8D84-C83FAB867301}" type="slidenum">
              <a:rPr lang="sr-Cyrl-RS" smtClean="0"/>
            </a:fld>
            <a:endParaRPr lang="sr-Cyrl-R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0381B-82DE-424B-9E36-867183C51772}" type="datetimeFigureOut">
              <a:rPr lang="en-US" smtClean="0"/>
            </a:fld>
            <a:endParaRPr lang="sr-Cyrl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B806A-016D-425A-8D84-C83FAB867301}" type="slidenum">
              <a:rPr lang="sr-Cyrl-RS" smtClean="0"/>
            </a:fld>
            <a:endParaRPr lang="sr-Cyrl-R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0381B-82DE-424B-9E36-867183C51772}" type="datetimeFigureOut">
              <a:rPr lang="en-US" smtClean="0"/>
            </a:fld>
            <a:endParaRPr lang="sr-Cyrl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B806A-016D-425A-8D84-C83FAB867301}" type="slidenum">
              <a:rPr lang="sr-Cyrl-RS" smtClean="0"/>
            </a:fld>
            <a:endParaRPr lang="sr-Cyrl-R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0381B-82DE-424B-9E36-867183C51772}" type="datetimeFigureOut">
              <a:rPr lang="en-US" smtClean="0"/>
            </a:fld>
            <a:endParaRPr lang="sr-Cyrl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B806A-016D-425A-8D84-C83FAB867301}" type="slidenum">
              <a:rPr lang="sr-Cyrl-RS" smtClean="0"/>
            </a:fld>
            <a:endParaRPr lang="sr-Cyrl-R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0381B-82DE-424B-9E36-867183C51772}" type="datetimeFigureOut">
              <a:rPr lang="en-US" smtClean="0"/>
            </a:fld>
            <a:endParaRPr lang="sr-Cyrl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B806A-016D-425A-8D84-C83FAB867301}" type="slidenum">
              <a:rPr lang="sr-Cyrl-RS" smtClean="0"/>
            </a:fld>
            <a:endParaRPr lang="sr-Cyrl-R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0381B-82DE-424B-9E36-867183C51772}" type="datetimeFigureOut">
              <a:rPr lang="en-US" smtClean="0"/>
            </a:fld>
            <a:endParaRPr lang="sr-Cyrl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B806A-016D-425A-8D84-C83FAB867301}" type="slidenum">
              <a:rPr lang="sr-Cyrl-RS" smtClean="0"/>
            </a:fld>
            <a:endParaRPr lang="sr-Cyrl-R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r-Cyrl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0381B-82DE-424B-9E36-867183C51772}" type="datetimeFigureOut">
              <a:rPr lang="en-US" smtClean="0"/>
            </a:fld>
            <a:endParaRPr lang="sr-Cyrl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B806A-016D-425A-8D84-C83FAB867301}" type="slidenum">
              <a:rPr lang="sr-Cyrl-RS" smtClean="0"/>
            </a:fld>
            <a:endParaRPr lang="sr-Cyrl-R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90381B-82DE-424B-9E36-867183C51772}" type="datetimeFigureOut">
              <a:rPr lang="en-US" smtClean="0"/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0B806A-016D-425A-8D84-C83FAB867301}" type="slidenum">
              <a:rPr lang="sr-Cyrl-RS" smtClean="0"/>
            </a:fld>
            <a:endParaRPr lang="sr-Cyrl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7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8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7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9.pn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0.pn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1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2.pn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2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4.pn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5.pn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228599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Latn-R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INTEGRATION OF METABOLISM</a:t>
            </a:r>
            <a:endParaRPr lang="sr-Cyrl-R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Carbohydrates</a:t>
            </a:r>
            <a:endParaRPr lang="sr-Cyrl-R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2984"/>
            <a:ext cx="9429784" cy="5500726"/>
          </a:xfrm>
        </p:spPr>
        <p:txBody>
          <a:bodyPr>
            <a:noAutofit/>
          </a:bodyPr>
          <a:lstStyle/>
          <a:p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ietary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disaccharides also are cleaved by enzymes in this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brush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border</a:t>
            </a:r>
            <a:endParaRPr lang="sr-Latn-R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26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ucrase</a:t>
            </a:r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converts the disaccharide sucrose (table sugar) to </a:t>
            </a:r>
            <a:endParaRPr lang="sr-Latn-R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-  </a:t>
            </a:r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glucose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sr-Latn-R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fructose</a:t>
            </a:r>
            <a:endParaRPr lang="sr-Latn-RS" sz="26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lactase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converts the disaccharide lactose (milk sugar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endParaRPr lang="sr-Latn-R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glucose</a:t>
            </a:r>
            <a:r>
              <a:rPr lang="sr-Latn-R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galactose</a:t>
            </a:r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Latn-RS" sz="26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RS" sz="2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sz="2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onosaccharides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produced by digestion and dietary </a:t>
            </a:r>
            <a:r>
              <a:rPr lang="en-US" sz="2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monosaccharides</a:t>
            </a:r>
            <a:endParaRPr lang="sr-Latn-R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absorbed by the intestinal epithelial cells </a:t>
            </a:r>
            <a:endParaRPr lang="sr-Latn-RS" sz="26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-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released into the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hepatic</a:t>
            </a:r>
            <a:r>
              <a:rPr lang="sr-Latn-R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portal vein which</a:t>
            </a:r>
            <a:r>
              <a:rPr lang="sr-Latn-R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carries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Latn-RS" sz="26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them to the liver</a:t>
            </a:r>
            <a:endParaRPr lang="sr-Cyrl-RS" sz="26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hanges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hormone levels after a meal</a:t>
            </a:r>
            <a:endParaRPr lang="sr-Cyrl-R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571612"/>
            <a:ext cx="8858280" cy="4525963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After a typical high carbohydrate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meal</a:t>
            </a:r>
            <a:endParaRPr lang="sr-Latn-R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-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the pancreas is stimulated</a:t>
            </a:r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release </a:t>
            </a:r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sr-Latn-R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INSULIN</a:t>
            </a:r>
            <a:endParaRPr lang="sr-Latn-RS" sz="26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endParaRPr lang="sr-Latn-R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The endocrine hormone </a:t>
            </a:r>
            <a:r>
              <a:rPr lang="sr-Latn-R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INSULIN</a:t>
            </a:r>
            <a:endParaRPr lang="sr-Latn-RS" sz="26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-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which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secreted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from the pancreas </a:t>
            </a:r>
            <a:endParaRPr lang="sr-Latn-R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- 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in response to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a high-carbohydrate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meal</a:t>
            </a:r>
            <a:endParaRPr lang="sr-Latn-R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endParaRPr lang="sr-Latn-R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-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carries </a:t>
            </a:r>
            <a:r>
              <a:rPr lang="en-US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sr-Latn-RS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message </a:t>
            </a:r>
            <a:r>
              <a:rPr lang="en-US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that dietary glucose is </a:t>
            </a:r>
            <a:endParaRPr lang="sr-Latn-RS" sz="28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US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available </a:t>
            </a:r>
            <a:r>
              <a:rPr lang="en-US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can be used and </a:t>
            </a:r>
            <a:r>
              <a:rPr lang="en-US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stored </a:t>
            </a:r>
            <a:endParaRPr lang="sr-Latn-RS" sz="28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428596" y="4500570"/>
            <a:ext cx="7786710" cy="192882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s-Latn-BA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428604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ate of glucose after a meal</a:t>
            </a:r>
            <a:br>
              <a:rPr lang="sr-Latn-RS" sz="3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- </a:t>
            </a:r>
            <a:r>
              <a:rPr lang="en-US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Conversion </a:t>
            </a:r>
            <a:r>
              <a:rPr lang="en-US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sr-Latn-RS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US" sz="2800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lycogen</a:t>
            </a:r>
            <a:r>
              <a:rPr lang="en-US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sr-Latn-RS" sz="2800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2800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riacylglycerols</a:t>
            </a:r>
            <a:r>
              <a:rPr lang="en-US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br>
              <a:rPr lang="sr-Latn-RS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Latn-RS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US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sr-Latn-RS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</a:t>
            </a:r>
            <a:r>
              <a:rPr lang="en-US" sz="2800" baseline="-25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en-US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the </a:t>
            </a:r>
            <a:r>
              <a:rPr lang="sr-Latn-RS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800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iver</a:t>
            </a:r>
            <a:endParaRPr lang="sr-Cyrl-RS" sz="28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1928802"/>
            <a:ext cx="8586758" cy="4525963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glucose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leaves the intestine via the hepatic portal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vein</a:t>
            </a:r>
            <a:endParaRPr lang="sr-Latn-R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-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the liver is the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first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tissue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it passes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through</a:t>
            </a:r>
            <a:endParaRPr lang="sr-Latn-R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he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liver extracts a portion of this glucose from the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blood</a:t>
            </a:r>
            <a:endParaRPr lang="en-U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- </a:t>
            </a:r>
            <a:r>
              <a:rPr lang="sr-Latn-R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2600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ome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the glucose that enters </a:t>
            </a:r>
            <a:r>
              <a:rPr lang="en-US" sz="2600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hepatocytes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endParaRPr lang="sr-Latn-RS" sz="26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oxidized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ATP</a:t>
            </a:r>
            <a:r>
              <a:rPr lang="sr-Latn-R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sr-Latn-R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generating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pathways to meet the </a:t>
            </a:r>
            <a:endParaRPr lang="sr-Latn-RS" sz="26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immediate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energy needs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sr-Latn-R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these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cells </a:t>
            </a:r>
            <a:endParaRPr lang="sr-Latn-RS" sz="26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- </a:t>
            </a:r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sr-Latn-R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remainder </a:t>
            </a:r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converted </a:t>
            </a:r>
            <a:r>
              <a:rPr lang="sr-Latn-R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sr-Latn-R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glycogen</a:t>
            </a:r>
            <a:r>
              <a:rPr lang="sr-Latn-R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endParaRPr lang="sr-Latn-RS" sz="26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sz="26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triacylglycerols</a:t>
            </a:r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 used</a:t>
            </a:r>
            <a:r>
              <a:rPr lang="sr-Latn-R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biosynthetic </a:t>
            </a:r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reactions</a:t>
            </a:r>
            <a:endParaRPr lang="sr-Cyrl-RS" sz="2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ate of glucose after a meal</a:t>
            </a:r>
            <a:endParaRPr lang="sr-Cyrl-R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1214422"/>
            <a:ext cx="8229600" cy="4525963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In the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liver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insulin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promotes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endParaRPr lang="sr-Latn-R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-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uptake of glucose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</a:t>
            </a:r>
            <a:r>
              <a:rPr lang="sr-Latn-R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increasing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its use as a </a:t>
            </a:r>
            <a:endParaRPr lang="sr-Latn-RS" sz="26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fuel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its </a:t>
            </a:r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storage as glycogen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26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triacylglycerols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Latn-RS" sz="26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As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glucose is being oxidized to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CO</a:t>
            </a:r>
            <a:r>
              <a:rPr lang="en-US" sz="26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endParaRPr lang="sr-Latn-RS" sz="2600" baseline="-25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-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it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is first oxidized to </a:t>
            </a:r>
            <a:r>
              <a:rPr lang="en-US" sz="2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pyruvate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sz="2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glycolysis</a:t>
            </a:r>
            <a:endParaRPr lang="sr-Latn-R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- then,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2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yruvate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oxidized to acetyl </a:t>
            </a:r>
            <a:r>
              <a:rPr lang="en-US" sz="2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CoA</a:t>
            </a:r>
            <a:endParaRPr lang="sr-Latn-R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- t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he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acetyl group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enters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TCA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cycle, where it is </a:t>
            </a:r>
            <a:endParaRPr lang="sr-Latn-R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completely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oxidized to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CO</a:t>
            </a:r>
            <a:r>
              <a:rPr lang="en-US" sz="26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sr-Latn-RS" sz="2600" baseline="-25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-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Energy</a:t>
            </a:r>
            <a:r>
              <a:rPr lang="sr-Latn-R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oxidative reactions is used to </a:t>
            </a:r>
            <a:endParaRPr lang="sr-Latn-RS" sz="26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generate ATP</a:t>
            </a:r>
            <a:endParaRPr lang="sr-Cyrl-RS" sz="26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Conversion to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lycogen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riacylglycerols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b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</a:t>
            </a:r>
            <a:r>
              <a:rPr lang="en-US" sz="3200" baseline="-25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sr-Latn-RS" sz="3200" baseline="-25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iver</a:t>
            </a:r>
            <a:endParaRPr lang="sr-Cyrl-RS" sz="32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643050"/>
            <a:ext cx="9144000" cy="4525963"/>
          </a:xfrm>
        </p:spPr>
        <p:txBody>
          <a:bodyPr>
            <a:noAutofit/>
          </a:bodyPr>
          <a:lstStyle/>
          <a:p>
            <a:r>
              <a:rPr lang="en-U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Liver glycogen </a:t>
            </a:r>
            <a:r>
              <a:rPr lang="en-U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stores</a:t>
            </a:r>
            <a:endParaRPr lang="sr-Latn-RS" sz="27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  - </a:t>
            </a:r>
            <a:r>
              <a:rPr lang="en-U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7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reach a </a:t>
            </a:r>
            <a:r>
              <a:rPr lang="en-US" sz="27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</a:t>
            </a:r>
            <a:r>
              <a:rPr lang="sr-Latn-RS" sz="27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imum </a:t>
            </a:r>
            <a:r>
              <a:rPr lang="en-US" sz="27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27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approximately 200 to 300 g </a:t>
            </a:r>
            <a:endParaRPr lang="sr-Latn-RS" sz="27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7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7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sz="27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 a</a:t>
            </a:r>
            <a:r>
              <a:rPr lang="sr-Latn-RS" sz="27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7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high-carbohydrate meal</a:t>
            </a:r>
            <a:endParaRPr lang="sr-Latn-RS" sz="27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R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he </a:t>
            </a:r>
            <a:r>
              <a:rPr lang="en-U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body’s fat stores are relatively </a:t>
            </a:r>
            <a:r>
              <a:rPr lang="en-U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limitless</a:t>
            </a:r>
            <a:endParaRPr lang="sr-Latn-RS" sz="27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7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 the</a:t>
            </a:r>
            <a:r>
              <a:rPr lang="sr-Latn-RS" sz="27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7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glycogen </a:t>
            </a:r>
            <a:r>
              <a:rPr lang="en-US" sz="27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stores begin to </a:t>
            </a:r>
            <a:r>
              <a:rPr lang="en-US" sz="27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fill</a:t>
            </a:r>
            <a:endParaRPr lang="sr-Latn-RS" sz="27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7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7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- </a:t>
            </a:r>
            <a:r>
              <a:rPr lang="en-US" sz="27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7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liver also begins converting some of the </a:t>
            </a:r>
            <a:endParaRPr lang="sr-Latn-RS" sz="27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7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US" sz="27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excess glucose</a:t>
            </a:r>
            <a:r>
              <a:rPr lang="sr-Latn-RS" sz="27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7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 </a:t>
            </a:r>
            <a:r>
              <a:rPr lang="en-US" sz="27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receives to </a:t>
            </a:r>
            <a:r>
              <a:rPr lang="en-US" sz="27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triacylglycerols</a:t>
            </a:r>
            <a:endParaRPr lang="sr-Latn-RS" sz="27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7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Both the glycerol and the </a:t>
            </a:r>
            <a:r>
              <a:rPr lang="sr-Latn-RS" sz="27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  </a:t>
            </a:r>
            <a:r>
              <a:rPr lang="en-US" sz="27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moieties </a:t>
            </a:r>
            <a:r>
              <a:rPr lang="sr-Latn-RS" sz="27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7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sr-Latn-RS" sz="27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the</a:t>
            </a:r>
            <a:endParaRPr lang="en-US" sz="27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7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sz="27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700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triacylglycerols</a:t>
            </a:r>
            <a:r>
              <a:rPr lang="en-US" sz="27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can be synthesized </a:t>
            </a:r>
            <a:r>
              <a:rPr lang="en-US" sz="27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lang="sr-Latn-RS" sz="27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glucose</a:t>
            </a:r>
            <a:endParaRPr lang="sr-Latn-RS" sz="27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Conversion to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lycogen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riacylglycerols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b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</a:t>
            </a:r>
            <a:r>
              <a:rPr lang="en-US" sz="3200" baseline="-25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sr-Latn-RS" sz="3200" baseline="-25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iver</a:t>
            </a:r>
            <a:endParaRPr lang="sr-Cyrl-R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71612"/>
            <a:ext cx="9144000" cy="4525963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FA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are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also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obtained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preformed from the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blood</a:t>
            </a:r>
            <a:endParaRPr lang="sr-Latn-R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The liver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does not store </a:t>
            </a:r>
            <a:r>
              <a:rPr lang="en-US" sz="2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triacylglycerols</a:t>
            </a:r>
            <a:endParaRPr lang="sr-Latn-R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- 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but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packages them along with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proteins,</a:t>
            </a:r>
            <a:r>
              <a:rPr lang="sr-Latn-R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phospholipids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sr-Latn-R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Latn-RS" sz="26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cholesterol into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sr-Latn-R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lipoprotein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complexes known as </a:t>
            </a:r>
            <a:endParaRPr lang="sr-Latn-RS" sz="26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very-low-density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lipoproteins (VLDL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sr-Latn-RS" sz="26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-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which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are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secreted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into the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bloodstream</a:t>
            </a:r>
            <a:endParaRPr lang="sr-Latn-R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Some of the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FA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from the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VLDL</a:t>
            </a:r>
            <a:endParaRPr lang="sr-Latn-R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-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are taken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up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by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tissues for their immediate energy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needs</a:t>
            </a:r>
            <a:endParaRPr lang="sr-Latn-R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-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but most are stored in adipose tissue </a:t>
            </a:r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lang="sr-Latn-R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triacylglycerols</a:t>
            </a:r>
            <a:endParaRPr lang="sr-Cyrl-RS" sz="2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Glucose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etabolism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issues</a:t>
            </a:r>
            <a:endParaRPr lang="sr-Cyrl-R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1214422"/>
            <a:ext cx="8643998" cy="4525963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The glucose from the intestine that is not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metabolized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sr-Latn-R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by the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liver </a:t>
            </a:r>
            <a:endParaRPr lang="sr-Latn-R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-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travels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sr-Latn-R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blood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peripheral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tissues</a:t>
            </a:r>
            <a:r>
              <a:rPr lang="sr-Latn-R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where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 </a:t>
            </a:r>
            <a:endParaRPr lang="sr-Latn-RS" sz="26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 be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oxidized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sr-Latn-R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</a:t>
            </a:r>
            <a:endParaRPr lang="sr-Latn-RS" sz="26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Glucose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is the one fuel that can be used by all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tissues</a:t>
            </a:r>
            <a:endParaRPr lang="sr-Latn-R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Many tissues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store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small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amounts of glucose as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Latn-R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glycogen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sr-Latn-R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- </a:t>
            </a:r>
            <a:r>
              <a:rPr lang="sr-Latn-R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sz="2600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uscle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has relatively large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glycogen</a:t>
            </a:r>
            <a:r>
              <a:rPr lang="sr-Latn-R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stores</a:t>
            </a:r>
            <a:endParaRPr lang="en-US" sz="26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Insulin </a:t>
            </a:r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stimulates </a:t>
            </a:r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transport of glucose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into the two tissues that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have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largest mass in the body, </a:t>
            </a:r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muscle and adipose </a:t>
            </a:r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tissue</a:t>
            </a:r>
            <a:endParaRPr lang="sr-Latn-RS" sz="24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rain and other neural tissues</a:t>
            </a:r>
            <a:endParaRPr lang="sr-Cyrl-R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1428736"/>
            <a:ext cx="9001156" cy="4525963"/>
          </a:xfrm>
        </p:spPr>
        <p:txBody>
          <a:bodyPr>
            <a:noAutofit/>
          </a:bodyPr>
          <a:lstStyle/>
          <a:p>
            <a:r>
              <a:rPr lang="sr-Latn-RS" sz="27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27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 </a:t>
            </a:r>
            <a:r>
              <a:rPr lang="en-US" sz="27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brain and other neural tissues are very </a:t>
            </a:r>
            <a:endParaRPr lang="sr-Latn-RS" sz="27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7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7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sz="27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dependent </a:t>
            </a:r>
            <a:r>
              <a:rPr lang="en-US" sz="27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glucose for their </a:t>
            </a:r>
            <a:r>
              <a:rPr lang="en-US" sz="27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energy</a:t>
            </a:r>
            <a:r>
              <a:rPr lang="sr-Latn-RS" sz="27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7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needs</a:t>
            </a:r>
            <a:endParaRPr lang="sr-Latn-RS" sz="27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    - </a:t>
            </a:r>
            <a:r>
              <a:rPr lang="en-U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hey oxidize </a:t>
            </a:r>
            <a:r>
              <a:rPr lang="en-U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glucose via </a:t>
            </a:r>
            <a:r>
              <a:rPr lang="en-US" sz="27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glycolysis</a:t>
            </a:r>
            <a:r>
              <a:rPr lang="en-U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sr-Latn-R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TCA </a:t>
            </a:r>
            <a:endParaRPr lang="sr-Latn-RS" sz="27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U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cycle completely</a:t>
            </a:r>
            <a:r>
              <a:rPr lang="sr-Latn-R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U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CO</a:t>
            </a:r>
            <a:r>
              <a:rPr lang="en-US" sz="27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 and H</a:t>
            </a:r>
            <a:r>
              <a:rPr lang="en-US" sz="27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O, generating </a:t>
            </a:r>
            <a:r>
              <a:rPr lang="sr-Latn-R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ATP</a:t>
            </a:r>
            <a:endParaRPr lang="sr-Latn-RS" sz="27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R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27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xcept</a:t>
            </a:r>
            <a:r>
              <a:rPr lang="en-U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under </a:t>
            </a:r>
            <a:r>
              <a:rPr lang="en-U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conditions</a:t>
            </a:r>
            <a:r>
              <a:rPr lang="sr-Latn-R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of starvation</a:t>
            </a:r>
            <a:endParaRPr lang="sr-Latn-RS" sz="27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    - </a:t>
            </a:r>
            <a:r>
              <a:rPr lang="en-U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7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glucose is their only major </a:t>
            </a:r>
            <a:r>
              <a:rPr lang="en-US" sz="27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fuel</a:t>
            </a:r>
            <a:endParaRPr lang="sr-Latn-RS" sz="27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7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7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US" sz="2700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lucose</a:t>
            </a:r>
            <a:r>
              <a:rPr lang="en-US" sz="27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7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also a major precursor </a:t>
            </a:r>
            <a:r>
              <a:rPr lang="en-US" sz="27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sr-Latn-RS" sz="27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neurotrasmitters</a:t>
            </a:r>
            <a:endParaRPr lang="sr-Latn-RS" sz="27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blood cells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(RBC)</a:t>
            </a:r>
            <a:endParaRPr lang="sr-Cyrl-R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1428736"/>
            <a:ext cx="9144064" cy="4525963"/>
          </a:xfrm>
        </p:spPr>
        <p:txBody>
          <a:bodyPr>
            <a:noAutofit/>
          </a:bodyPr>
          <a:lstStyle/>
          <a:p>
            <a:r>
              <a:rPr lang="sr-Latn-R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US" sz="2600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lucose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only fuel used by </a:t>
            </a:r>
            <a:r>
              <a:rPr lang="sr-Latn-R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RBC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Latn-RS" sz="26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*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because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they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lack mitochondria</a:t>
            </a:r>
            <a:endParaRPr lang="sr-Latn-R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US" sz="2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lucose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generates ATP</a:t>
            </a:r>
            <a:endParaRPr lang="sr-Latn-R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-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anaerobic </a:t>
            </a:r>
            <a:r>
              <a:rPr lang="en-US" sz="26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glycolysis</a:t>
            </a:r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 </a:t>
            </a:r>
            <a:r>
              <a:rPr lang="en-US" sz="26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cytosol</a:t>
            </a:r>
            <a:endParaRPr lang="sr-Latn-RS" sz="26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-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RBC</a:t>
            </a:r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obtain all their </a:t>
            </a:r>
            <a:r>
              <a:rPr lang="sr-Latn-R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this </a:t>
            </a:r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  <a:endParaRPr lang="sr-Latn-RS" sz="26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RBC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carry O</a:t>
            </a:r>
            <a:r>
              <a:rPr lang="en-US" sz="26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from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the lungs to the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tissues</a:t>
            </a:r>
            <a:endParaRPr lang="sr-Latn-R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en-US" sz="2600" dirty="0" err="1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ithout</a:t>
            </a:r>
            <a:r>
              <a:rPr lang="en-US" sz="26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RBC - </a:t>
            </a:r>
            <a:r>
              <a:rPr lang="en-US" sz="26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most </a:t>
            </a:r>
            <a:r>
              <a:rPr lang="en-US" sz="26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the tissues of the </a:t>
            </a:r>
            <a:r>
              <a:rPr lang="en-US" sz="26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body</a:t>
            </a:r>
            <a:r>
              <a:rPr lang="sr-Latn-RS" sz="26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would </a:t>
            </a:r>
            <a:endParaRPr lang="sr-Latn-RS" sz="2600" dirty="0" smtClean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6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suffer </a:t>
            </a:r>
            <a:r>
              <a:rPr lang="en-US" sz="26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a </a:t>
            </a:r>
            <a:r>
              <a:rPr lang="en-US" sz="26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lack </a:t>
            </a:r>
            <a:r>
              <a:rPr lang="en-US" sz="26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sr-Latn-RS" sz="26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lang="sr-Latn-RS" sz="2600" dirty="0" smtClean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-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because they require O</a:t>
            </a:r>
            <a:r>
              <a:rPr lang="en-US" sz="26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to completely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convert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their </a:t>
            </a:r>
            <a:endParaRPr lang="sr-Latn-R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fuels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to CO</a:t>
            </a:r>
            <a:r>
              <a:rPr lang="en-US" sz="26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26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endParaRPr lang="en-U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142852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uscle</a:t>
            </a:r>
            <a:endParaRPr lang="sr-Cyrl-R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868" y="1214422"/>
            <a:ext cx="5572132" cy="5126055"/>
          </a:xfrm>
        </p:spPr>
        <p:txBody>
          <a:bodyPr>
            <a:noAutofit/>
          </a:bodyPr>
          <a:lstStyle/>
          <a:p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E</a:t>
            </a:r>
            <a:r>
              <a:rPr lang="en-US" sz="24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xercising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skeletal muscles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  -  can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use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glucose from the blood or </a:t>
            </a:r>
            <a:endParaRPr lang="sr-Latn-R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from </a:t>
            </a:r>
            <a:r>
              <a:rPr 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their own</a:t>
            </a:r>
            <a:r>
              <a:rPr 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glycogen stores</a:t>
            </a:r>
            <a:endParaRPr lang="sr-Latn-R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  -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converting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glucose to lactate </a:t>
            </a:r>
            <a:endParaRPr lang="sr-Latn-R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through </a:t>
            </a:r>
            <a:r>
              <a:rPr lang="en-US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glycolysis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or oxidizing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it</a:t>
            </a:r>
            <a:r>
              <a:rPr 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Latn-R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completely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to CO</a:t>
            </a:r>
            <a:r>
              <a:rPr lang="en-US" sz="22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22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O </a:t>
            </a:r>
            <a:endParaRPr lang="sr-Latn-R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RS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fter</a:t>
            </a:r>
            <a:r>
              <a:rPr lang="en-US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meal </a:t>
            </a:r>
            <a:r>
              <a:rPr lang="en-US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glucose is used by muscle </a:t>
            </a:r>
            <a:endParaRPr lang="sr-Latn-RS" sz="22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- </a:t>
            </a:r>
            <a:r>
              <a:rPr lang="en-US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US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replenish </a:t>
            </a:r>
            <a:r>
              <a:rPr lang="en-US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sr-Latn-RS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glycogen </a:t>
            </a:r>
            <a:r>
              <a:rPr lang="en-US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stores </a:t>
            </a:r>
            <a:r>
              <a:rPr lang="sr-Latn-RS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sr-Latn-RS" sz="22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that </a:t>
            </a:r>
            <a:r>
              <a:rPr lang="en-US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were depleted </a:t>
            </a:r>
            <a:r>
              <a:rPr lang="en-US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during</a:t>
            </a:r>
            <a:r>
              <a:rPr lang="sr-Latn-RS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exercise </a:t>
            </a:r>
            <a:endParaRPr lang="sr-Latn-RS" sz="22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RS" sz="22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US" sz="2200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lucose</a:t>
            </a:r>
            <a:r>
              <a:rPr lang="en-US" sz="22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transported </a:t>
            </a:r>
            <a:r>
              <a:rPr lang="en-US" sz="22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into</a:t>
            </a:r>
            <a:r>
              <a:rPr lang="sr-Latn-RS" sz="22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muscle </a:t>
            </a:r>
            <a:r>
              <a:rPr lang="en-US" sz="22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cells and converted to glycogen by processes that are stimulated </a:t>
            </a:r>
            <a:r>
              <a:rPr lang="en-US" sz="22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</a:t>
            </a:r>
            <a:r>
              <a:rPr lang="sr-Latn-RS" sz="22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insulin</a:t>
            </a:r>
            <a:endParaRPr lang="sr-Cyrl-RS" sz="22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1285860"/>
            <a:ext cx="3571868" cy="441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0" y="6072206"/>
            <a:ext cx="53578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Oxidation of fuels in exercising </a:t>
            </a:r>
            <a:r>
              <a:rPr lang="en-US" dirty="0" smtClean="0"/>
              <a:t>skeletal</a:t>
            </a:r>
            <a:r>
              <a:rPr lang="sr-Latn-RS" dirty="0" smtClean="0"/>
              <a:t> </a:t>
            </a:r>
            <a:r>
              <a:rPr lang="en-US" dirty="0" smtClean="0"/>
              <a:t>muscle</a:t>
            </a:r>
            <a:endParaRPr lang="sr-Cyrl-R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 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ABSORPTIVE STATE</a:t>
            </a:r>
            <a:endParaRPr lang="sr-Cyrl-R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428736"/>
            <a:ext cx="8229600" cy="4525963"/>
          </a:xfrm>
        </p:spPr>
        <p:txBody>
          <a:bodyPr>
            <a:noAutofit/>
          </a:bodyPr>
          <a:lstStyle/>
          <a:p>
            <a:pPr algn="just"/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During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meal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we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ingest</a:t>
            </a:r>
            <a:endParaRPr lang="sr-Latn-R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-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carbohydrates, lipids, and </a:t>
            </a:r>
            <a:r>
              <a:rPr lang="en-U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proteins</a:t>
            </a:r>
            <a:r>
              <a:rPr lang="sr-Latn-R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which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are </a:t>
            </a:r>
            <a:endParaRPr lang="sr-Latn-R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subsequently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digested and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absorbed</a:t>
            </a:r>
            <a:endParaRPr lang="sr-Latn-R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During</a:t>
            </a:r>
            <a:r>
              <a:rPr lang="sr-Latn-R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period from the start of absorption until absorption is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completed</a:t>
            </a:r>
            <a:endParaRPr lang="sr-Latn-RS" sz="26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-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</a:t>
            </a:r>
            <a:r>
              <a:rPr lang="sr-Latn-R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sr-Latn-R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FED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or </a:t>
            </a:r>
            <a:r>
              <a:rPr lang="sr-Latn-R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ABSORPTIVE STATE</a:t>
            </a:r>
            <a:endParaRPr lang="sr-Latn-RS" sz="26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Whether a fuel is oxidized or stored in the fed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stat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e </a:t>
            </a:r>
            <a:endParaRPr lang="sr-Latn-R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-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determined principally by the concentration of </a:t>
            </a:r>
            <a:endParaRPr lang="sr-Latn-R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two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endocrine hormones in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blood</a:t>
            </a:r>
            <a:endParaRPr lang="sr-Latn-R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-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INSULIN</a:t>
            </a:r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</a:t>
            </a:r>
            <a:r>
              <a:rPr lang="sr-Latn-R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GLUCAGON</a:t>
            </a:r>
            <a:endParaRPr lang="sr-Cyrl-RS" sz="2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dipose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tissue</a:t>
            </a:r>
            <a:endParaRPr lang="sr-Cyrl-R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Insulin </a:t>
            </a:r>
            <a:r>
              <a:rPr lang="en-US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stimulates</a:t>
            </a:r>
            <a:endParaRPr lang="sr-Latn-RS" sz="28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-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transport of glucose into adipose cells </a:t>
            </a:r>
            <a:endParaRPr lang="sr-Latn-RS" sz="28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Adipocytes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Latn-R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-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oxidize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glucose for 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lang="sr-Latn-R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- </a:t>
            </a:r>
            <a:r>
              <a:rPr lang="en-U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</a:t>
            </a:r>
            <a:r>
              <a:rPr lang="en-U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glucose </a:t>
            </a:r>
            <a:r>
              <a:rPr lang="en-U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lang="sr-Latn-R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source of the glycerol </a:t>
            </a:r>
            <a:endParaRPr lang="sr-Latn-RS" sz="28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U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moiety </a:t>
            </a:r>
            <a:r>
              <a:rPr lang="en-U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the </a:t>
            </a:r>
            <a:r>
              <a:rPr lang="en-US" sz="28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triacylglycerols</a:t>
            </a:r>
            <a:r>
              <a:rPr lang="en-U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they </a:t>
            </a:r>
            <a:r>
              <a:rPr lang="en-U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store</a:t>
            </a:r>
            <a:endParaRPr lang="sr-Cyrl-RS" sz="2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ate of lipoproteins in the fed state</a:t>
            </a:r>
            <a:endParaRPr lang="sr-Cyrl-R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00174"/>
            <a:ext cx="9358346" cy="4525963"/>
          </a:xfrm>
        </p:spPr>
        <p:txBody>
          <a:bodyPr>
            <a:noAutofit/>
          </a:bodyPr>
          <a:lstStyle/>
          <a:p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2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wo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types of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lipoproteins</a:t>
            </a:r>
            <a:endParaRPr lang="sr-Latn-R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-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chylomicrons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VLDL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 produced in the fed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state</a:t>
            </a:r>
            <a:endParaRPr lang="en-US" sz="26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he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major function of these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lipoproteins</a:t>
            </a:r>
            <a:endParaRPr lang="sr-Latn-R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-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is to provide a blood transport system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triacylglycerols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endParaRPr lang="sr-Latn-R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which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are very insoluble in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water</a:t>
            </a:r>
            <a:endParaRPr lang="sr-Latn-R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these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lipoproteins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also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contain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the lipid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cholesterol</a:t>
            </a:r>
            <a:endParaRPr lang="sr-Latn-R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-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which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is also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insoluble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water</a:t>
            </a:r>
            <a:endParaRPr lang="sr-Latn-R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he </a:t>
            </a:r>
            <a:r>
              <a:rPr lang="en-US" sz="2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triacylglycerols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2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chylomicrons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Latn-R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-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are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formed in intestinal epithelial cells from the products</a:t>
            </a:r>
            <a:endParaRPr lang="en-U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digestion of dietary </a:t>
            </a:r>
            <a:r>
              <a:rPr lang="en-US" sz="2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triacylglycerols</a:t>
            </a:r>
            <a:endParaRPr lang="sr-Latn-R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Cyrl-RS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ate of lipoproteins in the fed state</a:t>
            </a:r>
            <a:endParaRPr lang="sr-Cyrl-R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76" y="1357298"/>
            <a:ext cx="9001124" cy="4525963"/>
          </a:xfrm>
        </p:spPr>
        <p:txBody>
          <a:bodyPr>
            <a:noAutofit/>
          </a:bodyPr>
          <a:lstStyle/>
          <a:p>
            <a:r>
              <a:rPr lang="sr-Latn-R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he </a:t>
            </a:r>
            <a:r>
              <a:rPr lang="en-US" sz="27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triacylglycerols</a:t>
            </a:r>
            <a:r>
              <a:rPr lang="en-U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en-U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VLDL</a:t>
            </a:r>
            <a:endParaRPr lang="sr-Latn-RS" sz="27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   - </a:t>
            </a:r>
            <a:r>
              <a:rPr lang="en-U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are </a:t>
            </a:r>
            <a:r>
              <a:rPr lang="en-U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synthesized</a:t>
            </a:r>
            <a:r>
              <a:rPr lang="sr-Latn-R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liver</a:t>
            </a:r>
            <a:endParaRPr lang="en-US" sz="27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RS" sz="27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en-US" sz="27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hen </a:t>
            </a:r>
            <a:r>
              <a:rPr lang="en-US" sz="27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these lipoproteins pass through blood vessels in adipose </a:t>
            </a:r>
            <a:r>
              <a:rPr lang="en-US" sz="27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tissue</a:t>
            </a:r>
            <a:endParaRPr lang="sr-Latn-RS" sz="27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  - </a:t>
            </a:r>
            <a:r>
              <a:rPr lang="en-U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their </a:t>
            </a:r>
            <a:r>
              <a:rPr lang="en-US" sz="27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triacylglycerols</a:t>
            </a:r>
            <a:r>
              <a:rPr lang="sr-Latn-R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are </a:t>
            </a:r>
            <a:r>
              <a:rPr lang="en-U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degraded to </a:t>
            </a:r>
            <a:r>
              <a:rPr lang="sr-Latn-R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FA</a:t>
            </a:r>
            <a:r>
              <a:rPr lang="en-U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and glycerol </a:t>
            </a:r>
            <a:endParaRPr lang="sr-Latn-RS" sz="27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R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he</a:t>
            </a:r>
            <a:r>
              <a:rPr lang="sr-Latn-R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 FA</a:t>
            </a:r>
            <a:r>
              <a:rPr lang="en-U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enter the adipose cells </a:t>
            </a:r>
            <a:r>
              <a:rPr lang="sr-Latn-R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combine with a glycerol moiety that is </a:t>
            </a:r>
            <a:r>
              <a:rPr lang="en-U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produced</a:t>
            </a:r>
            <a:r>
              <a:rPr lang="sr-Latn-R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from </a:t>
            </a:r>
            <a:r>
              <a:rPr lang="en-U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blood </a:t>
            </a:r>
            <a:r>
              <a:rPr lang="en-U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glucose</a:t>
            </a:r>
            <a:endParaRPr lang="sr-Latn-RS" sz="27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   - </a:t>
            </a:r>
            <a:r>
              <a:rPr lang="sr-Latn-RS" sz="27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27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 </a:t>
            </a:r>
            <a:r>
              <a:rPr lang="en-US" sz="27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resulting </a:t>
            </a:r>
            <a:r>
              <a:rPr lang="en-US" sz="27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triacylglycerols</a:t>
            </a:r>
            <a:r>
              <a:rPr lang="en-US" sz="27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are stored as large </a:t>
            </a:r>
            <a:endParaRPr lang="sr-Latn-RS" sz="27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7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7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7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fat</a:t>
            </a:r>
            <a:r>
              <a:rPr lang="sr-Latn-RS" sz="27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7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droplets </a:t>
            </a:r>
            <a:r>
              <a:rPr lang="en-US" sz="27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the adipose </a:t>
            </a:r>
            <a:r>
              <a:rPr lang="en-US" sz="27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cells</a:t>
            </a:r>
            <a:endParaRPr lang="sr-Cyrl-RS" sz="27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ate of amino acids in the fed state</a:t>
            </a:r>
            <a:endParaRPr lang="sr-Cyrl-R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1214422"/>
            <a:ext cx="9144000" cy="4840303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The amino acids derived from dietary proteins travel </a:t>
            </a:r>
            <a:endParaRPr lang="sr-Latn-R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from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the intestine to the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liver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the hepatic portal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vein</a:t>
            </a:r>
            <a:endParaRPr lang="sr-Latn-R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The liver uses amino acids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(AA)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for the</a:t>
            </a:r>
            <a:endParaRPr lang="en-U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-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synthesis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serum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proteins</a:t>
            </a:r>
            <a:r>
              <a:rPr lang="sr-Latn-R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its own proteins</a:t>
            </a:r>
            <a:endParaRPr lang="sr-Latn-RS" sz="26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-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biosynthesis of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nitrogen-containing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compounds </a:t>
            </a:r>
            <a:endParaRPr lang="sr-Latn-R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that need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amino acid </a:t>
            </a:r>
            <a:r>
              <a:rPr lang="en-US" sz="2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presursors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, such as </a:t>
            </a:r>
            <a:r>
              <a:rPr lang="en-US" sz="2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e:</a:t>
            </a:r>
            <a:endParaRPr lang="sr-Latn-RS" sz="2600" dirty="0" smtClean="0"/>
          </a:p>
          <a:p>
            <a:pPr>
              <a:buNone/>
            </a:pPr>
            <a:r>
              <a:rPr lang="sr-Latn-RS" sz="2600" dirty="0" smtClean="0"/>
              <a:t> </a:t>
            </a:r>
            <a:r>
              <a:rPr lang="sr-Latn-RS" sz="2600" dirty="0" smtClean="0"/>
              <a:t>         -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nonessential amino</a:t>
            </a:r>
            <a:r>
              <a:rPr lang="sr-Latn-R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acids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600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heme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hormones, </a:t>
            </a:r>
            <a:endParaRPr lang="sr-Latn-RS" sz="26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neurotransmitters, </a:t>
            </a:r>
            <a:r>
              <a:rPr lang="en-US" sz="2600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purine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sr-Latn-R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pyrimidine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bases</a:t>
            </a:r>
            <a:endParaRPr lang="sr-Latn-RS" sz="26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The liver also may </a:t>
            </a:r>
            <a:endParaRPr lang="sr-Latn-R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-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oxidize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amino acids </a:t>
            </a:r>
            <a:endParaRPr lang="sr-Latn-R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-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convert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them to glucose or </a:t>
            </a:r>
            <a:r>
              <a:rPr lang="en-US" sz="2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ketone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bodies</a:t>
            </a:r>
            <a:endParaRPr lang="sr-Cyrl-RS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 fasting state</a:t>
            </a:r>
            <a:endParaRPr lang="sr-Cyrl-R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214422"/>
            <a:ext cx="8686800" cy="5072098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Blood glucose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levels </a:t>
            </a:r>
            <a:endParaRPr lang="sr-Latn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   - 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peak 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approximately 1 hour after eating </a:t>
            </a:r>
            <a:endParaRPr lang="sr-Latn-RS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   - </a:t>
            </a:r>
            <a:r>
              <a:rPr lang="en-US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then decrease </a:t>
            </a:r>
            <a:r>
              <a:rPr lang="en-US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lang="sr-Latn-RS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tissues </a:t>
            </a:r>
            <a:r>
              <a:rPr lang="en-US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oxidize glucose or </a:t>
            </a:r>
            <a:endParaRPr lang="sr-Latn-RS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convert </a:t>
            </a:r>
            <a:r>
              <a:rPr lang="en-US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 to storage forms of </a:t>
            </a:r>
            <a:r>
              <a:rPr lang="en-US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fuel</a:t>
            </a:r>
            <a:endParaRPr lang="sr-Latn-RS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    - </a:t>
            </a:r>
            <a:r>
              <a:rPr lang="sr-Latn-R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 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hours after 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sr-Latn-R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meal</a:t>
            </a:r>
            <a:r>
              <a:rPr lang="sr-Latn-R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level returns to the </a:t>
            </a:r>
            <a:endParaRPr lang="sr-Latn-RS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fasting 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range </a:t>
            </a:r>
            <a:endParaRPr lang="sr-Latn-RS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his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decrease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in blood glucose causes the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pancreas</a:t>
            </a:r>
            <a:endParaRPr lang="sr-Latn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   -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decrease its secretion of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insulin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    -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the serum insulin level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decreases</a:t>
            </a:r>
            <a:endParaRPr lang="sr-Latn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he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liver responds to this hormonal signal by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     - 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starting 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degrade its glycogen stores and release </a:t>
            </a:r>
            <a:endParaRPr lang="sr-Latn-RS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glucose 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into the 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blood</a:t>
            </a:r>
            <a:endParaRPr lang="sr-Cyrl-R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1"/>
          <a:srcRect l="7634" r="10941"/>
          <a:stretch>
            <a:fillRect/>
          </a:stretch>
        </p:blipFill>
        <p:spPr bwMode="auto">
          <a:xfrm>
            <a:off x="0" y="142852"/>
            <a:ext cx="9144000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1285852" y="6488668"/>
            <a:ext cx="70009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Basal state. This state occurs after an overnight (12-hour)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fast</a:t>
            </a: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 fasting state</a:t>
            </a:r>
            <a:endParaRPr lang="sr-Cyrl-R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1142984"/>
            <a:ext cx="8715404" cy="4525963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If we eat another meal within a few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hours </a:t>
            </a:r>
            <a:endParaRPr lang="sr-Latn-R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- 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we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return to the fed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state</a:t>
            </a:r>
            <a:endParaRPr lang="en-U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we continue to fast for a 12-hour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period</a:t>
            </a:r>
            <a:endParaRPr lang="sr-Latn-RS" sz="26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-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the </a:t>
            </a:r>
            <a:r>
              <a:rPr lang="sr-Latn-R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2600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asal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state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(the </a:t>
            </a:r>
            <a:r>
              <a:rPr lang="sr-Latn-RS" sz="2600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2600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ostabsorptive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state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sr-Latn-RS" sz="26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A person is generally considered to be in the basal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state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Latn-R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-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after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an overnight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fast</a:t>
            </a:r>
            <a:endParaRPr lang="sr-Latn-R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-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when no food has been eaten since dinner the </a:t>
            </a:r>
            <a:endParaRPr lang="sr-Latn-R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sz="2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previou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evening</a:t>
            </a:r>
            <a:endParaRPr lang="sr-Latn-R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By this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time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serum insulin level is low </a:t>
            </a:r>
            <a:endParaRPr lang="sr-Latn-RS" sz="26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-  </a:t>
            </a:r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glucagon </a:t>
            </a:r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rising</a:t>
            </a:r>
            <a:endParaRPr lang="en-US" sz="26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Blood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lucose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the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ole 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the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iver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during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asting</a:t>
            </a:r>
            <a:endParaRPr lang="sr-Cyrl-R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571612"/>
            <a:ext cx="857256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The liver maintains blood glucose levels during fasting, and </a:t>
            </a:r>
            <a:r>
              <a:rPr lang="en-US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its role is thus </a:t>
            </a:r>
            <a:r>
              <a:rPr lang="en-US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critical</a:t>
            </a:r>
            <a:endParaRPr lang="sr-Latn-RS" sz="28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Initially, </a:t>
            </a:r>
            <a:r>
              <a:rPr lang="en-U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liver glycogen stores are degraded to supply glucose to the </a:t>
            </a:r>
            <a:r>
              <a:rPr lang="en-U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blood</a:t>
            </a:r>
            <a:endParaRPr lang="sr-Latn-RS" sz="28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 -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but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these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stores are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limited</a:t>
            </a:r>
            <a:endParaRPr lang="sr-Latn-R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Although liver glycogen levels may increase to 200 to 300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after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 meal, only approximately 80 g remain after an overnight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fast</a:t>
            </a:r>
            <a:endParaRPr lang="sr-Latn-R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liver has another mechanism for producing blood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glucose</a:t>
            </a:r>
            <a:endParaRPr lang="sr-Latn-R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-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gluconeogenesis</a:t>
            </a:r>
            <a:endParaRPr lang="sr-Cyrl-RS" sz="2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Blood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lucose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the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ole of the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iver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during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asting</a:t>
            </a:r>
            <a:endParaRPr lang="sr-Cyrl-R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1857364"/>
            <a:ext cx="9144000" cy="4525963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As fasting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progresses</a:t>
            </a:r>
            <a:endParaRPr lang="sr-Latn-R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-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gluconeogenesis</a:t>
            </a:r>
            <a:r>
              <a:rPr lang="en-US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becomes increasingly more </a:t>
            </a:r>
            <a:endParaRPr lang="sr-Latn-RS" sz="28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US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important as</a:t>
            </a:r>
            <a:r>
              <a:rPr lang="sr-Latn-RS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source of blood </a:t>
            </a:r>
            <a:r>
              <a:rPr lang="en-US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glucose</a:t>
            </a:r>
            <a:endParaRPr lang="sr-Latn-RS" sz="28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After a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day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fasting</a:t>
            </a:r>
            <a:endParaRPr lang="sr-Latn-R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-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liver glycogen stores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are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depleted </a:t>
            </a:r>
            <a:endParaRPr lang="sr-Latn-R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- 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gluconeogenesis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is the only source of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blood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glucose</a:t>
            </a:r>
            <a:endParaRPr lang="sr-Cyrl-R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Role of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dipose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issue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uring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asting</a:t>
            </a:r>
            <a:endParaRPr lang="sr-Cyrl-R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1428736"/>
            <a:ext cx="8472518" cy="5257800"/>
          </a:xfrm>
        </p:spPr>
        <p:txBody>
          <a:bodyPr>
            <a:normAutofit fontScale="92500"/>
          </a:bodyPr>
          <a:lstStyle/>
          <a:p>
            <a:r>
              <a:rPr lang="en-US" sz="3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Adipose </a:t>
            </a:r>
            <a:r>
              <a:rPr lang="en-US" sz="3000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triacylglycerols</a:t>
            </a:r>
            <a:r>
              <a:rPr lang="en-US" sz="3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Latn-RS" sz="30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  - 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major source 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energy during 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fasting</a:t>
            </a:r>
            <a:endParaRPr lang="sr-Latn-RS" sz="3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RS" sz="3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3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hey supply</a:t>
            </a:r>
            <a:r>
              <a:rPr lang="sr-Latn-RS" sz="3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fatty acids</a:t>
            </a:r>
            <a:r>
              <a:rPr lang="sr-Latn-RS" sz="3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(FA)</a:t>
            </a:r>
            <a:endParaRPr lang="sr-Latn-RS" sz="30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 - 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which are quantitatively the major fuel for the </a:t>
            </a:r>
            <a:endParaRPr lang="sr-Latn-RS" sz="30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3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3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sz="3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human body</a:t>
            </a:r>
            <a:endParaRPr lang="sr-Latn-RS" sz="30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RS" sz="3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 </a:t>
            </a:r>
            <a:r>
              <a:rPr lang="en-US" sz="3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serve </a:t>
            </a:r>
            <a:r>
              <a:rPr lang="en-US" sz="3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 a fuel </a:t>
            </a:r>
            <a:r>
              <a:rPr lang="sr-Latn-RS" sz="3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endParaRPr lang="sr-Latn-RS" sz="30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3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3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- </a:t>
            </a:r>
            <a:r>
              <a:rPr lang="en-US" sz="3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muscle, kidney, and most other </a:t>
            </a:r>
            <a:r>
              <a:rPr lang="en-US" sz="3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tissues</a:t>
            </a:r>
            <a:endParaRPr lang="sr-Latn-RS" sz="30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R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hey are</a:t>
            </a:r>
            <a:r>
              <a:rPr lang="sr-Latn-R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oxidized 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to acetyl </a:t>
            </a:r>
            <a:r>
              <a:rPr lang="en-US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CoA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, and 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subsequently 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CO</a:t>
            </a:r>
            <a:r>
              <a:rPr lang="en-US" sz="30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sr-Latn-R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30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O 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sr-Latn-R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TCA 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cycle</a:t>
            </a:r>
            <a:endParaRPr lang="sr-Latn-RS" sz="3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producing</a:t>
            </a:r>
            <a:r>
              <a:rPr lang="sr-Latn-R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E  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the form </a:t>
            </a:r>
            <a:r>
              <a:rPr lang="sr-Latn-R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ATP</a:t>
            </a:r>
            <a:endParaRPr lang="sr-Cyrl-RS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Fate of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arbohydrates</a:t>
            </a:r>
            <a:endParaRPr lang="sr-Cyrl-R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357298"/>
            <a:ext cx="8229600" cy="5143536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Dietary carbohydrates are digested to 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-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monosaccharides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which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are absorbed into the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blood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major monosaccharide in the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blood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sr-Latn-RS" sz="24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GLUCOSE</a:t>
            </a:r>
            <a:endParaRPr lang="sr-Latn-RS" sz="2400" i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After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meal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-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glucose is oxidized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by various tissues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E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-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enters biosynthetic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pathways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-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stored as glycogen, mainly in 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liver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muscle </a:t>
            </a:r>
            <a:endParaRPr lang="sr-Latn-RS" sz="24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sr-Latn-RS" sz="24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LUCOSE</a:t>
            </a:r>
            <a:endParaRPr lang="sr-Latn-RS" sz="2400" i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- </a:t>
            </a:r>
            <a:r>
              <a:rPr lang="en-U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en-U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major biosynthetic precursor in the </a:t>
            </a:r>
            <a:r>
              <a:rPr lang="en-U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body</a:t>
            </a:r>
            <a:endParaRPr lang="sr-Latn-RS" sz="24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-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carbon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skeletons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of most of the compounds 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we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synthesize can be synthesized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glucose</a:t>
            </a:r>
            <a:endParaRPr lang="sr-Cyrl-RS" sz="20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910" y="28572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Role of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dipose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issue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uring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asting</a:t>
            </a:r>
            <a:endParaRPr lang="sr-Cyrl-R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Most of the 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FA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that enter the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liver</a:t>
            </a:r>
            <a:endParaRPr lang="sr-Latn-R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-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are converted to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ketone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bodies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(KB) 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rather </a:t>
            </a:r>
            <a:endParaRPr lang="sr-Latn-R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than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being completely oxidized to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CO</a:t>
            </a:r>
            <a:r>
              <a:rPr lang="en-US" sz="28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sr-Latn-RS" sz="2800" baseline="-25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acetyl </a:t>
            </a:r>
            <a:r>
              <a:rPr lang="en-US" sz="2800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CoA</a:t>
            </a:r>
            <a:r>
              <a:rPr lang="en-US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</a:t>
            </a:r>
            <a:r>
              <a:rPr lang="en-US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converted</a:t>
            </a:r>
            <a:r>
              <a:rPr lang="sr-Latn-RS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US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sr-Latn-RS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KB</a:t>
            </a:r>
            <a:r>
              <a:rPr lang="en-US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Latn-RS" sz="28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-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acetoacetate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hydroxybutyrate</a:t>
            </a:r>
            <a:endParaRPr lang="sr-Latn-R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-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which are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released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into the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blood</a:t>
            </a:r>
            <a:endParaRPr lang="sr-Latn-R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RS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KB</a:t>
            </a:r>
            <a:r>
              <a:rPr lang="en-US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 be further oxidized by most other cells with </a:t>
            </a:r>
            <a:r>
              <a:rPr lang="en-US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mitochondria</a:t>
            </a:r>
            <a:endParaRPr lang="sr-Latn-RS" sz="28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-  </a:t>
            </a:r>
            <a:r>
              <a:rPr lang="en-U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such </a:t>
            </a:r>
            <a:r>
              <a:rPr lang="en-U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 muscle and </a:t>
            </a:r>
            <a:r>
              <a:rPr lang="en-U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kidney </a:t>
            </a:r>
            <a:endParaRPr lang="sr-Cyrl-RS" sz="2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Summary of the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etabolic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hanges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during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rief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ast</a:t>
            </a:r>
            <a:endParaRPr lang="sr-Cyrl-R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In the initial stages of fasting, stored fuels are used for 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Latn-R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sr-Latn-RS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liver </a:t>
            </a:r>
            <a:r>
              <a:rPr lang="en-US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plays a key </a:t>
            </a:r>
            <a:r>
              <a:rPr lang="en-US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role</a:t>
            </a:r>
            <a:endParaRPr lang="en-US" sz="28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- </a:t>
            </a:r>
            <a:r>
              <a:rPr lang="en-US" sz="2800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glycogenolysis</a:t>
            </a:r>
            <a:r>
              <a:rPr lang="en-US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2800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gluconeogenesis</a:t>
            </a:r>
            <a:endParaRPr lang="sr-Latn-RS" sz="28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Fatty </a:t>
            </a:r>
            <a:r>
              <a:rPr lang="en-U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acids</a:t>
            </a:r>
            <a:endParaRPr lang="sr-Latn-RS" sz="28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-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which are released from adipose tissue by </a:t>
            </a:r>
            <a:endParaRPr lang="sr-Latn-R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process of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lipolysis</a:t>
            </a:r>
            <a:endParaRPr lang="sr-Latn-R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 - 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serve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as the body’s major fuel during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fasting</a:t>
            </a:r>
            <a:endParaRPr lang="sr-Cyrl-R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Summary</a:t>
            </a:r>
            <a:r>
              <a:rPr lang="en-U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the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etabolic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hanges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during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rief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ast</a:t>
            </a:r>
            <a:endParaRPr lang="sr-Cyrl-R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72518" cy="4525963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Muscle </a:t>
            </a:r>
            <a:r>
              <a:rPr lang="en-U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uses</a:t>
            </a:r>
            <a:endParaRPr lang="sr-Latn-RS" sz="28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-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fatty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acids,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ketone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bodies,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and glucose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from </a:t>
            </a:r>
            <a:endParaRPr lang="sr-Latn-R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muscle glycogen</a:t>
            </a:r>
            <a:endParaRPr lang="en-U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Many other tissues </a:t>
            </a:r>
            <a:r>
              <a:rPr lang="en-U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</a:t>
            </a:r>
            <a:endParaRPr lang="sr-Latn-RS" sz="28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-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either fatty acids or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ketone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bodies</a:t>
            </a:r>
            <a:endParaRPr lang="sr-Latn-R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R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RBC</a:t>
            </a:r>
            <a:r>
              <a:rPr lang="en-U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brain, and other neural tissues use </a:t>
            </a:r>
            <a:endParaRPr lang="sr-Latn-RS" sz="28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-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mainly glucose</a:t>
            </a:r>
            <a:endParaRPr lang="en-U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Role of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iver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uring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rolonged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asting</a:t>
            </a:r>
            <a:endParaRPr lang="sr-Cyrl-R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4422"/>
            <a:ext cx="8472518" cy="4911741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After 3 to 5 days of fasting, when the body enters the starved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state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-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muscle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decreases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its use of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KB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and depends 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mainly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on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FA a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for its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fuel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liver, however, continues to convert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FA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KB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result is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that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-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concentration of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KB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rises in the blood 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brain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begins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-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to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take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up these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KB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from the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bloo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-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to oxidize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them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Therefore,the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brain needs less glucose than it did after an overnight fast</a:t>
            </a:r>
            <a:endParaRPr lang="sr-Cyrl-R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Role of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iver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uring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rolonged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asting</a:t>
            </a:r>
            <a:endParaRPr lang="sr-Cyrl-R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Less glucose is used by the </a:t>
            </a:r>
            <a:r>
              <a:rPr lang="en-U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body</a:t>
            </a:r>
            <a:endParaRPr lang="sr-Latn-RS" sz="28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-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therefore,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liver needs to produce less </a:t>
            </a:r>
            <a:endParaRPr lang="sr-Latn-RS" sz="28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glucose </a:t>
            </a:r>
            <a:r>
              <a:rPr lang="en-US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 hour during prolonged fasting </a:t>
            </a:r>
            <a:endParaRPr lang="sr-Latn-RS" sz="28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than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during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shorter periods of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fasting</a:t>
            </a:r>
            <a:endParaRPr lang="sr-Latn-R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However, </a:t>
            </a:r>
            <a:r>
              <a:rPr lang="en-US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 a result of the </a:t>
            </a:r>
            <a:r>
              <a:rPr lang="en-US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decreased</a:t>
            </a:r>
            <a:r>
              <a:rPr lang="sr-Latn-RS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rate </a:t>
            </a:r>
            <a:r>
              <a:rPr lang="en-US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2800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gluconeogenesis</a:t>
            </a:r>
            <a:r>
              <a:rPr lang="en-US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during prolonged </a:t>
            </a:r>
            <a:r>
              <a:rPr lang="en-US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fasting</a:t>
            </a:r>
            <a:endParaRPr lang="sr-Latn-RS" sz="28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-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protein is “spared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endParaRPr lang="sr-Latn-R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-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less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protein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degraded to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supply 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AA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endParaRPr lang="sr-Latn-R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gluconeogenesis</a:t>
            </a:r>
            <a:endParaRPr lang="sr-Cyrl-R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929718" cy="1143000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Role of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dipose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issue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uring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rolonged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asting</a:t>
            </a:r>
            <a:endParaRPr lang="sr-Cyrl-R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1357298"/>
            <a:ext cx="9144000" cy="4525963"/>
          </a:xfrm>
        </p:spPr>
        <p:txBody>
          <a:bodyPr>
            <a:noAutofit/>
          </a:bodyPr>
          <a:lstStyle/>
          <a:p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adipose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tissue continues to break down its </a:t>
            </a:r>
            <a:r>
              <a:rPr lang="en-US" sz="2600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triacylglycerol</a:t>
            </a:r>
            <a:r>
              <a:rPr lang="sr-Latn-R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stores</a:t>
            </a:r>
            <a:endParaRPr lang="sr-Latn-RS" sz="26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-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providing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FA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and glycerol to the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blood</a:t>
            </a:r>
            <a:endParaRPr lang="sr-Latn-R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R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2600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hese</a:t>
            </a:r>
            <a:r>
              <a:rPr lang="sr-Latn-R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</a:t>
            </a:r>
            <a:endParaRPr lang="sr-Latn-RS" sz="26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-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serve as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sr-Latn-R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major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source of fuel for the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body </a:t>
            </a:r>
            <a:endParaRPr lang="sr-Latn-RS" sz="26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he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glycerol is converted to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glucose</a:t>
            </a:r>
            <a:endParaRPr lang="sr-Latn-R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sr-Latn-R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FA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 oxidized to CO</a:t>
            </a:r>
            <a:r>
              <a:rPr lang="en-US" sz="2600" baseline="-25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H</a:t>
            </a:r>
            <a:r>
              <a:rPr lang="en-US" sz="2600" baseline="-25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by tissues such as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muscle </a:t>
            </a:r>
            <a:endParaRPr lang="sr-Latn-RS" sz="26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liver, </a:t>
            </a:r>
            <a:r>
              <a:rPr lang="sr-Latn-R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</a:t>
            </a:r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 converted to </a:t>
            </a:r>
            <a:r>
              <a:rPr lang="sr-Latn-R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KB</a:t>
            </a:r>
            <a:endParaRPr lang="sr-Latn-RS" sz="26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- 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that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are oxidized by many tissues, including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brain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endParaRPr lang="sr-Cyrl-R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"/>
          <a:srcRect l="7668" r="9509"/>
          <a:stretch>
            <a:fillRect/>
          </a:stretch>
        </p:blipFill>
        <p:spPr bwMode="auto">
          <a:xfrm>
            <a:off x="0" y="95250"/>
            <a:ext cx="9144000" cy="6405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3571868" y="6488668"/>
            <a:ext cx="15440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Starved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state</a:t>
            </a: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282" y="0"/>
            <a:ext cx="8229600" cy="1143000"/>
          </a:xfrm>
        </p:spPr>
        <p:txBody>
          <a:bodyPr>
            <a:normAutofit/>
          </a:bodyPr>
          <a:lstStyle/>
          <a:p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mino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acid metabolism in liver during fasting</a:t>
            </a:r>
            <a:endParaRPr lang="sr-Cyrl-R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1"/>
          <a:srcRect l="8558" t="4260" r="12601"/>
          <a:stretch>
            <a:fillRect/>
          </a:stretch>
        </p:blipFill>
        <p:spPr bwMode="auto">
          <a:xfrm>
            <a:off x="571472" y="1000108"/>
            <a:ext cx="8001056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2143108" y="6581001"/>
            <a:ext cx="900115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Interorgan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amino acid exchange after an overnight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fast</a:t>
            </a:r>
            <a:endParaRPr lang="sr-Cyrl-R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mino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acid metabolism in liver during fasting</a:t>
            </a:r>
            <a:endParaRPr lang="sr-Cyrl-RS" sz="32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00034" y="1357298"/>
            <a:ext cx="8229600" cy="5102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After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an overnight fast (the </a:t>
            </a:r>
            <a:r>
              <a:rPr lang="en-US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postabsorptive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state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sr-Latn-R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    -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The  </a:t>
            </a:r>
            <a:r>
              <a:rPr 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AA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pool is supported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largely</a:t>
            </a:r>
            <a:r>
              <a:rPr 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by 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degradation of skeletal </a:t>
            </a:r>
            <a:endParaRPr lang="sr-Latn-R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muscle protein </a:t>
            </a:r>
            <a:endParaRPr lang="sr-Latn-R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Glutamine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alanine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serve as amino group carriers from skeletal muscle to other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tissues</a:t>
            </a:r>
            <a:endParaRPr lang="sr-Latn-R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Glutamine</a:t>
            </a:r>
            <a:r>
              <a:rPr lang="sr-Latn-RS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brings </a:t>
            </a:r>
            <a:endParaRPr lang="sr-Latn-RS" sz="22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  - </a:t>
            </a:r>
            <a:r>
              <a:rPr lang="en-US" sz="22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NH4 </a:t>
            </a:r>
            <a:r>
              <a:rPr lang="en-US" sz="22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the kidney for the excretion of protons </a:t>
            </a:r>
            <a:endParaRPr lang="sr-Latn-RS" sz="22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   -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serves as a fuel for the kidney, </a:t>
            </a:r>
            <a:r>
              <a:rPr lang="en-US" sz="2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gut,and</a:t>
            </a:r>
            <a:r>
              <a:rPr lang="en-US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cells of the immune </a:t>
            </a:r>
            <a:endParaRPr lang="sr-Latn-RS" sz="22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US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system</a:t>
            </a:r>
            <a:endParaRPr lang="sr-Latn-RS" sz="22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200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Alanine</a:t>
            </a:r>
            <a:r>
              <a:rPr lang="sr-Latn-RS" sz="22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transfers </a:t>
            </a:r>
            <a:r>
              <a:rPr lang="en-US" sz="22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amino groups from skeletal muscle, the kidney, and the gut to the liver, where they are converted to urea for </a:t>
            </a:r>
            <a:r>
              <a:rPr lang="en-US" sz="22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excretion</a:t>
            </a:r>
            <a:endParaRPr lang="sr-Latn-RS" sz="22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brain </a:t>
            </a:r>
            <a:r>
              <a:rPr lang="en-US" sz="2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continuto</a:t>
            </a:r>
            <a:r>
              <a:rPr lang="en-US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</a:t>
            </a:r>
            <a:r>
              <a:rPr lang="sr-Latn-RS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AA</a:t>
            </a:r>
            <a:r>
              <a:rPr lang="en-US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neurotransmitter </a:t>
            </a:r>
            <a:r>
              <a:rPr lang="en-US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synthesis</a:t>
            </a:r>
            <a:endParaRPr lang="sr-Cyrl-RS" sz="2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9144000" cy="1143000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Amino acid flux in sepsis 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trauma</a:t>
            </a:r>
            <a:b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sr-Cyrl-R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7158" y="1714488"/>
            <a:ext cx="4038600" cy="4525963"/>
          </a:xfrm>
        </p:spPr>
        <p:txBody>
          <a:bodyPr>
            <a:normAutofit/>
          </a:bodyPr>
          <a:lstStyle/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sepsis and traumatic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injury</a:t>
            </a:r>
            <a:endParaRPr lang="sr-Latn-R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- </a:t>
            </a:r>
            <a:r>
              <a:rPr lang="en-US" sz="2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glutamine</a:t>
            </a:r>
            <a:r>
              <a:rPr lang="sr-Latn-RS" sz="2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2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 </a:t>
            </a:r>
            <a:r>
              <a:rPr lang="sr-Latn-RS" sz="2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AA</a:t>
            </a:r>
            <a:r>
              <a:rPr lang="en-US" sz="2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 </a:t>
            </a:r>
            <a:endParaRPr lang="sr-Latn-RS" sz="20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US" sz="2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released from</a:t>
            </a:r>
            <a:r>
              <a:rPr lang="sr-Latn-RS" sz="2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skeletal </a:t>
            </a:r>
            <a:r>
              <a:rPr lang="en-US" sz="2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muscle </a:t>
            </a:r>
            <a:endParaRPr lang="sr-Latn-RS" sz="20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US" sz="2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US" sz="2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uptake by tissues involved</a:t>
            </a:r>
            <a:endParaRPr lang="en-US" sz="20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en-US" sz="2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sz="2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immune response and </a:t>
            </a:r>
            <a:endParaRPr lang="sr-Latn-RS" sz="20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US" sz="2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tissue </a:t>
            </a:r>
            <a:r>
              <a:rPr lang="en-US" sz="2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repair, such</a:t>
            </a:r>
            <a:endParaRPr lang="en-US" sz="20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- 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as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macrophages, </a:t>
            </a:r>
            <a:endParaRPr lang="sr-Latn-R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lymphocytes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fibroblasts</a:t>
            </a: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sr-Latn-R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and liver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Latn-R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Nitrogen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excretion as urea and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NH4</a:t>
            </a: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results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 negative nitrogen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balance</a:t>
            </a:r>
            <a:endParaRPr lang="sr-Cyrl-R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1"/>
          <a:srcRect/>
          <a:stretch>
            <a:fillRect/>
          </a:stretch>
        </p:blipFill>
        <p:spPr bwMode="auto">
          <a:xfrm>
            <a:off x="4429124" y="1214422"/>
            <a:ext cx="4500594" cy="4911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Fate of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arbohydrates</a:t>
            </a:r>
            <a:endParaRPr lang="sr-Cyrl-R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214974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Glucose</a:t>
            </a:r>
            <a:endParaRPr lang="sr-Latn-RS" sz="28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-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is also converted to </a:t>
            </a:r>
            <a:r>
              <a:rPr lang="en-US" sz="28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triacylglycerols</a:t>
            </a:r>
            <a:endParaRPr lang="sr-Latn-RS" sz="28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liver packages </a:t>
            </a:r>
            <a:r>
              <a:rPr lang="en-US" sz="2800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triacylglycerols</a:t>
            </a:r>
            <a:endParaRPr lang="sr-Latn-RS" sz="28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- 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made from glucose or from fatty acids 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(FA)</a:t>
            </a:r>
            <a:endParaRPr lang="sr-Latn-R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obtained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from the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blood</a:t>
            </a:r>
            <a:endParaRPr lang="sr-Latn-R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-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into</a:t>
            </a:r>
            <a:r>
              <a:rPr lang="sr-Latn-RS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very low-density lipoproteins (VLDL) and </a:t>
            </a:r>
            <a:endParaRPr lang="sr-Latn-RS" sz="28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releases </a:t>
            </a:r>
            <a:r>
              <a:rPr lang="en-US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them into the </a:t>
            </a:r>
            <a:r>
              <a:rPr lang="en-US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blood</a:t>
            </a:r>
            <a:endParaRPr lang="sr-Latn-RS" sz="28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FA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of the VLDL </a:t>
            </a:r>
            <a:endParaRPr lang="sr-Latn-R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  -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are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mainly stored as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triacylglycerols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in adipose </a:t>
            </a:r>
            <a:endParaRPr lang="sr-Latn-R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tissue</a:t>
            </a:r>
            <a:endParaRPr lang="sr-Latn-R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  -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but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some may be used to meet the energy </a:t>
            </a:r>
            <a:endParaRPr lang="sr-Latn-R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needs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of cells</a:t>
            </a:r>
            <a:endParaRPr lang="sr-Cyrl-RS" sz="2800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2000240"/>
            <a:ext cx="10144164" cy="1143000"/>
          </a:xfrm>
        </p:spPr>
        <p:txBody>
          <a:bodyPr>
            <a:noAutofit/>
          </a:bodyPr>
          <a:lstStyle/>
          <a:p>
            <a:pPr algn="l"/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EGULATION OF CARBOHYDRATE AND</a:t>
            </a:r>
            <a:b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LIPID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METABOLIS IN THE FED STATE</a:t>
            </a:r>
            <a:endParaRPr lang="sr-Cyrl-R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910" y="357166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Mechanisms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hat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ffect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lycogen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sr-Latn-R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riacylglycerol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ynthesis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iver</a:t>
            </a:r>
            <a:endParaRPr lang="sr-Cyrl-R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785926"/>
            <a:ext cx="8229600" cy="4525963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After a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meal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liver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synthesizes</a:t>
            </a:r>
            <a:endParaRPr lang="sr-Latn-R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-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glycogen and </a:t>
            </a:r>
            <a:r>
              <a:rPr lang="en-US" sz="28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triacylglycerol</a:t>
            </a:r>
            <a:endParaRPr lang="sr-Latn-RS" sz="28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Both the synthesis of liver glycogen and the conversion by the liver of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dietary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glucose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triacylglycerol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lipogenesis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endParaRPr lang="sr-Latn-R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- </a:t>
            </a:r>
            <a:r>
              <a:rPr lang="en-US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 </a:t>
            </a:r>
            <a:r>
              <a:rPr lang="en-US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regulated by mechanisms involving </a:t>
            </a:r>
            <a:r>
              <a:rPr lang="en-US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key</a:t>
            </a:r>
            <a:r>
              <a:rPr lang="sr-Latn-RS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Latn-RS" sz="28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US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enzymes </a:t>
            </a:r>
            <a:r>
              <a:rPr lang="en-US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these </a:t>
            </a:r>
            <a:r>
              <a:rPr lang="en-US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pathways</a:t>
            </a:r>
            <a:endParaRPr lang="sr-Latn-RS" sz="28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lucokinase</a:t>
            </a:r>
            <a:endParaRPr lang="sr-Cyrl-R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4282" y="1214422"/>
            <a:ext cx="4786346" cy="5143536"/>
          </a:xfrm>
        </p:spPr>
        <p:txBody>
          <a:bodyPr>
            <a:noAutofit/>
          </a:bodyPr>
          <a:lstStyle/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After a meal glucose can be converted to 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glycogen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or to </a:t>
            </a:r>
            <a:r>
              <a:rPr lang="en-US" sz="20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triacylglycerol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in the liver</a:t>
            </a:r>
            <a:endParaRPr lang="sr-Latn-R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For both processes</a:t>
            </a:r>
            <a:endParaRPr lang="sr-Latn-R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-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glucose is first converted to </a:t>
            </a:r>
            <a:endParaRPr lang="sr-Latn-R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glucose 6-phosphate by </a:t>
            </a:r>
            <a:r>
              <a:rPr lang="en-US" sz="20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glucokinase</a:t>
            </a:r>
            <a:endParaRPr lang="en-US" sz="20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-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 liver enzyme that has a </a:t>
            </a:r>
            <a:endParaRPr lang="sr-Latn-R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 </a:t>
            </a:r>
            <a:r>
              <a:rPr lang="en-US" sz="20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Km for glucose</a:t>
            </a:r>
            <a:endParaRPr lang="sr-Latn-RS" sz="2000" i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-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this enzyme is most active in </a:t>
            </a: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Latn-R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fed state</a:t>
            </a:r>
            <a:r>
              <a:rPr lang="sr-Latn-R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</a:t>
            </a:r>
            <a:r>
              <a:rPr lang="sr-Latn-RS" sz="2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endParaRPr lang="sr-Latn-RS" sz="20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US" sz="2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concentration of glucose is high</a:t>
            </a:r>
            <a:endParaRPr lang="sr-Latn-RS" sz="20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ynthesis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of</a:t>
            </a: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glucokinase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is also induced by 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insulin</a:t>
            </a:r>
            <a:endParaRPr lang="sr-Cyrl-RS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1"/>
          <a:srcRect/>
          <a:stretch>
            <a:fillRect/>
          </a:stretch>
        </p:blipFill>
        <p:spPr bwMode="auto">
          <a:xfrm>
            <a:off x="5143504" y="1071546"/>
            <a:ext cx="4000496" cy="4877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5072066" y="6072206"/>
            <a:ext cx="55721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Regulation of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glucokinase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PFK-1,</a:t>
            </a:r>
            <a:r>
              <a:rPr lang="sr-Latn-R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Latn-R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pyruvate</a:t>
            </a:r>
            <a:r>
              <a:rPr lang="sr-Latn-R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kinase in the liver</a:t>
            </a:r>
            <a:endParaRPr lang="sr-Latn-R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lycogen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synthase</a:t>
            </a:r>
            <a:endParaRPr lang="sr-Cyrl-R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4282" y="1571612"/>
            <a:ext cx="4352956" cy="4525963"/>
          </a:xfrm>
        </p:spPr>
        <p:txBody>
          <a:bodyPr>
            <a:normAutofit/>
          </a:bodyPr>
          <a:lstStyle/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 the conversion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endParaRPr lang="sr-Latn-R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glucose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6-phosphate to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glycogen</a:t>
            </a:r>
            <a:endParaRPr lang="sr-Latn-R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-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key regulatory enzyme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Latn-R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glycogen </a:t>
            </a:r>
            <a:r>
              <a:rPr lang="en-US" sz="20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synthase</a:t>
            </a:r>
            <a:endParaRPr lang="sr-Latn-RS" sz="20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This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enzyme is activated by the </a:t>
            </a:r>
            <a:endParaRPr lang="sr-Latn-R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sz="2000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dephosphorylation</a:t>
            </a:r>
            <a:r>
              <a:rPr lang="en-US" sz="2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when </a:t>
            </a:r>
            <a:endParaRPr lang="sr-Latn-R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- 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insulin 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elevated </a:t>
            </a:r>
            <a:endParaRPr lang="sr-Latn-RS" sz="20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-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glucagon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is decreased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Latn-R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-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by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increased</a:t>
            </a: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level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endParaRPr lang="sr-Latn-R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glucose</a:t>
            </a:r>
            <a:endParaRPr lang="sr-Cyrl-R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1"/>
          <a:srcRect/>
          <a:stretch>
            <a:fillRect/>
          </a:stretch>
        </p:blipFill>
        <p:spPr bwMode="auto">
          <a:xfrm>
            <a:off x="4857752" y="1214422"/>
            <a:ext cx="3373717" cy="4285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5286380" y="5857892"/>
            <a:ext cx="31470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Regulation of glycogen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synthase</a:t>
            </a:r>
            <a:endParaRPr lang="sr-Cyrl-R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229600" cy="1143000"/>
          </a:xfrm>
        </p:spPr>
        <p:txBody>
          <a:bodyPr>
            <a:normAutofit/>
          </a:bodyPr>
          <a:lstStyle/>
          <a:p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hosphofructokinase-1 and 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pyruvate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kinase</a:t>
            </a:r>
            <a:endParaRPr lang="sr-Cyrl-R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4282" y="1357298"/>
            <a:ext cx="4857784" cy="4929222"/>
          </a:xfrm>
        </p:spPr>
        <p:txBody>
          <a:bodyPr>
            <a:noAutofit/>
          </a:bodyPr>
          <a:lstStyle/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lipogenesis</a:t>
            </a:r>
            <a:endParaRPr lang="sr-Latn-R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-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glucose 6-phosphate is converted </a:t>
            </a:r>
            <a:endParaRPr lang="sr-Latn-R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through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glycolysis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pyruvate</a:t>
            </a:r>
            <a:endParaRPr lang="sr-Latn-R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Key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enzymes</a:t>
            </a: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Latn-R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- 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PFK-1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20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pyruvate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kinase</a:t>
            </a:r>
            <a:endParaRPr lang="sr-Latn-RS" sz="20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PFK-1 is </a:t>
            </a:r>
            <a:r>
              <a:rPr lang="en-US" sz="20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allosterically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activated in the fed state </a:t>
            </a:r>
            <a:r>
              <a:rPr lang="sr-Latn-R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by:</a:t>
            </a:r>
            <a:endParaRPr lang="sr-Latn-RS" sz="20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-  </a:t>
            </a:r>
            <a:r>
              <a:rPr lang="en-US" sz="2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fructose </a:t>
            </a:r>
            <a:r>
              <a:rPr lang="en-US" sz="2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2,6-bisphosphate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Latn-R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-  </a:t>
            </a:r>
            <a:r>
              <a:rPr lang="en-US" sz="2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adenosine </a:t>
            </a:r>
            <a:r>
              <a:rPr lang="en-US" sz="2000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monophosphate</a:t>
            </a:r>
            <a:r>
              <a:rPr lang="en-US" sz="2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AMP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endParaRPr lang="sr-Latn-R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Pyruvate</a:t>
            </a: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kinase</a:t>
            </a:r>
            <a:endParaRPr lang="sr-Latn-R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-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activated 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sr-Latn-R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 </a:t>
            </a:r>
            <a:r>
              <a:rPr lang="en-US" sz="20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dephosphorylation</a:t>
            </a:r>
            <a:endParaRPr lang="sr-Latn-R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- 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which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is stimulated by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increase </a:t>
            </a:r>
            <a:endParaRPr lang="sr-Latn-R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insulin/glucagon ratio </a:t>
            </a:r>
            <a:endParaRPr lang="sr-Latn-RS" sz="20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- </a:t>
            </a:r>
            <a:r>
              <a:rPr lang="en-US" sz="2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sz="2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fed </a:t>
            </a:r>
            <a:r>
              <a:rPr lang="sr-Latn-RS" sz="2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state</a:t>
            </a:r>
            <a:r>
              <a:rPr lang="sr-Latn-RS" sz="2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sr-Latn-RS" sz="20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endParaRPr lang="sr-Cyrl-R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1"/>
          <a:srcRect/>
          <a:stretch>
            <a:fillRect/>
          </a:stretch>
        </p:blipFill>
        <p:spPr bwMode="auto">
          <a:xfrm>
            <a:off x="5286380" y="1357298"/>
            <a:ext cx="3714776" cy="4672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5286380" y="6000768"/>
            <a:ext cx="32143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Regulation </a:t>
            </a:r>
            <a:r>
              <a:rPr lang="sr-Latn-R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of glucokinase, PFK 1</a:t>
            </a:r>
            <a:endParaRPr lang="sr-Latn-R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R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and piruvat kinase in the liver</a:t>
            </a:r>
            <a:endParaRPr lang="sr-Cyrl-RS" sz="1600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sr-Latn-R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yruvate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dehydrogenase</a:t>
            </a:r>
            <a:endParaRPr lang="sr-Cyrl-R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5720" y="1357298"/>
            <a:ext cx="4495800" cy="4525963"/>
          </a:xfrm>
        </p:spPr>
        <p:txBody>
          <a:bodyPr>
            <a:noAutofit/>
          </a:bodyPr>
          <a:lstStyle/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conversion of </a:t>
            </a:r>
            <a:endParaRPr lang="sr-Latn-R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-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pyruvate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to</a:t>
            </a: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FA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require a source of </a:t>
            </a:r>
            <a:endParaRPr lang="sr-Latn-R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acetyl </a:t>
            </a:r>
            <a:r>
              <a:rPr lang="en-US" sz="20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CoA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</a:t>
            </a:r>
            <a:r>
              <a:rPr lang="sr-Latn-R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cytosol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Latn-RS" sz="20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R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yruvate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can only be converted to acetyl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CoA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mitochondria</a:t>
            </a:r>
            <a:endParaRPr lang="sr-Latn-R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-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so it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enters</a:t>
            </a: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mitochondria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and forms acetyl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CoA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through the </a:t>
            </a:r>
            <a:r>
              <a:rPr lang="en-US" sz="20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pyruvate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dehydrogenase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PDH)</a:t>
            </a:r>
            <a:r>
              <a:rPr lang="sr-Latn-R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reaction</a:t>
            </a:r>
            <a:endParaRPr lang="sr-Latn-RS" sz="20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This enzyme</a:t>
            </a:r>
            <a:endParaRPr lang="sr-Latn-R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-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en-US" sz="20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dephosphorylated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Latn-RS" sz="20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-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most active when its supply of </a:t>
            </a:r>
            <a:endParaRPr lang="sr-Latn-R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substrates</a:t>
            </a: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ADP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high</a:t>
            </a:r>
            <a:endParaRPr lang="sr-Latn-R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-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its products are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used</a:t>
            </a:r>
            <a:endParaRPr lang="sr-Latn-R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- 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insulin</a:t>
            </a: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present</a:t>
            </a:r>
            <a:endParaRPr lang="sr-Cyrl-R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1"/>
          <a:srcRect/>
          <a:stretch>
            <a:fillRect/>
          </a:stretch>
        </p:blipFill>
        <p:spPr bwMode="auto">
          <a:xfrm>
            <a:off x="5143504" y="928670"/>
            <a:ext cx="3714776" cy="5116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5143504" y="6143644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Regulation of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pyruvate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dehydrogenase</a:t>
            </a: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itrate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lyase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malic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enzyme, and glucose 6-phosphate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dehydrogenase</a:t>
            </a:r>
            <a:endParaRPr lang="sr-Cyrl-R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4282" y="1428736"/>
            <a:ext cx="4429156" cy="5286388"/>
          </a:xfrm>
        </p:spPr>
        <p:txBody>
          <a:bodyPr>
            <a:noAutofit/>
          </a:bodyPr>
          <a:lstStyle/>
          <a:p>
            <a:r>
              <a:rPr lang="sr-Latn-R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itrate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is cleaved by </a:t>
            </a:r>
            <a:r>
              <a:rPr lang="en-US" sz="1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citrate </a:t>
            </a:r>
            <a:r>
              <a:rPr lang="en-US" sz="18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lyase</a:t>
            </a:r>
            <a:r>
              <a:rPr lang="en-US" sz="1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endParaRPr lang="sr-Latn-RS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oxaloacetate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and acetyl 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CoA</a:t>
            </a:r>
            <a:endParaRPr lang="sr-Latn-RS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sr-Latn-RS" sz="1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→ that is  </a:t>
            </a:r>
            <a:r>
              <a:rPr lang="en-US" sz="1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used </a:t>
            </a:r>
            <a:r>
              <a:rPr lang="en-US" sz="1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sr-Latn-RS" sz="1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  </a:t>
            </a:r>
            <a:r>
              <a:rPr lang="en-US" sz="1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biosynthesis </a:t>
            </a:r>
            <a:endParaRPr lang="sr-Latn-RS" sz="18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1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→ </a:t>
            </a:r>
            <a:r>
              <a:rPr lang="en-US" sz="1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US" sz="1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cholesterol </a:t>
            </a:r>
            <a:r>
              <a:rPr lang="en-US" sz="1800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synthesi</a:t>
            </a:r>
            <a:r>
              <a:rPr lang="sr-Latn-RS" sz="1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1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pathways </a:t>
            </a:r>
            <a:endParaRPr lang="sr-Latn-RS" sz="18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that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are activated by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insulin</a:t>
            </a:r>
            <a:endParaRPr lang="en-US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Oxaloacetate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is recycled to 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pyruvate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via 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cytosolic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malate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dehydrogenase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and</a:t>
            </a:r>
            <a:r>
              <a:rPr lang="en-US" sz="1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1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malic</a:t>
            </a:r>
            <a:r>
              <a:rPr lang="sr-Latn-RS" sz="1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1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enzyme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, which is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inducible</a:t>
            </a:r>
            <a:endParaRPr lang="sr-Latn-RS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Malic</a:t>
            </a:r>
            <a:r>
              <a:rPr lang="en-US" sz="1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enzyme generates </a:t>
            </a:r>
            <a:r>
              <a:rPr lang="en-US" sz="1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NADPH</a:t>
            </a:r>
            <a:endParaRPr lang="sr-Latn-RS" sz="18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1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1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- </a:t>
            </a:r>
            <a:r>
              <a:rPr lang="en-US" sz="1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for the reactions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sr-Latn-R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sr-Latn-R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FA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synthase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Latn-RS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complex </a:t>
            </a:r>
            <a:endParaRPr lang="sr-Latn-RS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NADPH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is also produced by the two enzymes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sr-Latn-R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pentose phosphate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pathway</a:t>
            </a:r>
            <a:endParaRPr lang="sr-Latn-RS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  -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glucose </a:t>
            </a:r>
            <a:r>
              <a:rPr lang="en-US" sz="1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6-phosphate </a:t>
            </a:r>
            <a:r>
              <a:rPr lang="en-US" sz="18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dehydrogenase</a:t>
            </a:r>
            <a:r>
              <a:rPr lang="sr-Latn-RS" sz="1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sr-Latn-RS" sz="1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induced by insulin</a:t>
            </a:r>
            <a:r>
              <a:rPr lang="sr-Latn-R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sr-Latn-RS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  -  </a:t>
            </a:r>
            <a:r>
              <a:rPr lang="en-US" sz="1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6-phosphogluconate </a:t>
            </a:r>
            <a:r>
              <a:rPr lang="en-US" sz="18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dehydrogenas</a:t>
            </a:r>
            <a:r>
              <a:rPr lang="sr-Latn-RS" sz="1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1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Latn-RS" sz="18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1"/>
          <a:srcRect r="17478"/>
          <a:stretch>
            <a:fillRect/>
          </a:stretch>
        </p:blipFill>
        <p:spPr bwMode="auto">
          <a:xfrm>
            <a:off x="4572000" y="1571612"/>
            <a:ext cx="4572000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5072066" y="6027003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Regulation of citrate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lyase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malic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enzyme, glucose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6-</a:t>
            </a:r>
            <a:r>
              <a:rPr lang="sr-Latn-R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phosphate</a:t>
            </a:r>
            <a:r>
              <a:rPr lang="sr-Latn-R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dehydrogenase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and fatty acid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synthase</a:t>
            </a:r>
            <a:endParaRPr lang="sr-Cyrl-R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cetyl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carboxylase</a:t>
            </a:r>
            <a:endParaRPr lang="sr-Cyrl-R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428736"/>
            <a:ext cx="4857752" cy="5072098"/>
          </a:xfrm>
        </p:spPr>
        <p:txBody>
          <a:bodyPr>
            <a:no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Acetyl </a:t>
            </a:r>
            <a:r>
              <a:rPr lang="en-US" sz="20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CoA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carboxylase</a:t>
            </a:r>
            <a:r>
              <a:rPr lang="sr-Latn-R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Latn-RS" sz="20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- 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catalyzes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conversion </a:t>
            </a:r>
            <a:endParaRPr lang="sr-Latn-R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acetyl </a:t>
            </a:r>
            <a:r>
              <a:rPr lang="en-US" sz="20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CoA</a:t>
            </a: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US" sz="20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malonyl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CoA</a:t>
            </a:r>
            <a:endParaRPr lang="sr-Latn-RS" sz="20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is controlled by three of the major mechanisms that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regulate</a:t>
            </a: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enzyme activity</a:t>
            </a:r>
            <a:endParaRPr lang="sr-Latn-R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It is </a:t>
            </a:r>
            <a:r>
              <a:rPr lang="en-US" sz="2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activated by </a:t>
            </a:r>
            <a:r>
              <a:rPr lang="en-US" sz="2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citrate</a:t>
            </a:r>
            <a:r>
              <a:rPr lang="sr-Latn-RS" sz="2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which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causes </a:t>
            </a:r>
            <a:endParaRPr lang="sr-Latn-R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-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enzyme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polymerize</a:t>
            </a:r>
            <a:endParaRPr lang="sr-Latn-R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- </a:t>
            </a:r>
            <a:r>
              <a:rPr lang="en-US" sz="20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inhibited </a:t>
            </a:r>
            <a:r>
              <a:rPr lang="en-US" sz="20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</a:t>
            </a:r>
            <a:r>
              <a:rPr lang="en-US" sz="20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long-chain </a:t>
            </a:r>
            <a:r>
              <a:rPr lang="en-US" sz="20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fatty </a:t>
            </a:r>
            <a:r>
              <a:rPr lang="en-US" sz="2000" dirty="0" err="1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acyl</a:t>
            </a:r>
            <a:r>
              <a:rPr lang="en-US" sz="20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CoA</a:t>
            </a:r>
            <a:endParaRPr lang="sr-Latn-RS" sz="2000" dirty="0" smtClean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2000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phosphatase</a:t>
            </a:r>
            <a:r>
              <a:rPr lang="en-US" sz="2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stimulated </a:t>
            </a:r>
            <a:r>
              <a:rPr lang="en-US" sz="2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</a:t>
            </a:r>
            <a:r>
              <a:rPr lang="sr-Latn-RS" sz="2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insulin</a:t>
            </a:r>
            <a:endParaRPr lang="sr-Latn-RS" sz="20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- </a:t>
            </a:r>
            <a:r>
              <a:rPr lang="en-US" sz="2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activates </a:t>
            </a:r>
            <a:r>
              <a:rPr lang="en-US" sz="2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enzyme </a:t>
            </a:r>
            <a:r>
              <a:rPr lang="en-US" sz="2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sr-Latn-RS" sz="2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 </a:t>
            </a:r>
            <a:r>
              <a:rPr lang="en-US" sz="2000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dephosphoryl</a:t>
            </a:r>
            <a:r>
              <a:rPr lang="sr-Latn-RS" sz="2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ation</a:t>
            </a:r>
            <a:endParaRPr lang="sr-Latn-R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quantity of the enzyme increases in the fed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state</a:t>
            </a:r>
            <a:endParaRPr lang="sr-Latn-R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1"/>
          <a:srcRect l="7839" r="14300"/>
          <a:stretch>
            <a:fillRect/>
          </a:stretch>
        </p:blipFill>
        <p:spPr bwMode="auto">
          <a:xfrm>
            <a:off x="4786314" y="1285860"/>
            <a:ext cx="4143404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5143504" y="5929330"/>
            <a:ext cx="357969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Regulation of acetyl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CoA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carboxylase</a:t>
            </a:r>
            <a:endParaRPr lang="sr-Cyrl-R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atty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acid 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synthase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complex</a:t>
            </a:r>
            <a:endParaRPr lang="sr-Cyrl-R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285860"/>
            <a:ext cx="8229600" cy="4525963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 a well-fed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individual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-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quantity of 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 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synthase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complex is increased</a:t>
            </a:r>
            <a:endParaRPr lang="en-US" sz="24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genes that produce this enzyme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complex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-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 induced </a:t>
            </a:r>
            <a:r>
              <a:rPr lang="en-U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</a:t>
            </a:r>
            <a:r>
              <a:rPr lang="sr-Latn-R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increases </a:t>
            </a:r>
            <a:r>
              <a:rPr lang="en-U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the insulin/glucagon </a:t>
            </a:r>
            <a:r>
              <a:rPr lang="en-U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ratio</a:t>
            </a:r>
            <a:endParaRPr lang="sr-Latn-RS" sz="24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US" sz="24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lucose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6-phosphate </a:t>
            </a:r>
            <a:r>
              <a:rPr lang="en-US" sz="24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dehydrogenase</a:t>
            </a:r>
            <a:endParaRPr lang="sr-Latn-RS" sz="24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-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which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generates NADPH in the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pentose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phosphate 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pathway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malic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enzyme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, which produces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NADPH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-  </a:t>
            </a:r>
            <a:r>
              <a:rPr lang="en-U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 </a:t>
            </a:r>
            <a:r>
              <a:rPr lang="en-US" sz="2400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als</a:t>
            </a:r>
            <a:r>
              <a:rPr lang="sr-Latn-R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</a:t>
            </a:r>
            <a:r>
              <a:rPr lang="en-U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induced</a:t>
            </a:r>
            <a:r>
              <a:rPr lang="sr-Latn-R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</a:t>
            </a:r>
            <a:r>
              <a:rPr lang="en-U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increase of </a:t>
            </a:r>
            <a:r>
              <a:rPr lang="en-U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insulin</a:t>
            </a:r>
            <a:endParaRPr lang="en-US" sz="24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atty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acid 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synthase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complex</a:t>
            </a:r>
            <a:endParaRPr lang="sr-Cyrl-R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71612"/>
            <a:ext cx="9286908" cy="4525963"/>
          </a:xfrm>
        </p:spPr>
        <p:txBody>
          <a:bodyPr/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palmitate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produced by the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synthase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complex </a:t>
            </a:r>
            <a:endParaRPr lang="sr-Latn-R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-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converted to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palmityl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CoA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and elongated </a:t>
            </a:r>
            <a:endParaRPr lang="sr-Latn-R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desaturated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to form other fatty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acyl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CoA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Latn-R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molecules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, which are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converted to </a:t>
            </a:r>
            <a:endParaRPr lang="sr-Latn-R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- 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triacylglycerols</a:t>
            </a:r>
            <a:endParaRPr lang="sr-Latn-R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endParaRPr lang="sr-Latn-R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These </a:t>
            </a:r>
            <a:r>
              <a:rPr lang="en-US" sz="2800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triacylglycerols</a:t>
            </a:r>
            <a:r>
              <a:rPr lang="en-US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are packaged and secreted into</a:t>
            </a:r>
            <a:r>
              <a:rPr lang="sr-Latn-RS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Latn-RS" sz="28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blood as VLDL</a:t>
            </a:r>
            <a:endParaRPr lang="sr-Latn-RS" sz="28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Cyrl-R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Fate of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roteins</a:t>
            </a:r>
            <a:endParaRPr lang="sr-Cyrl-R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600200"/>
            <a:ext cx="8401080" cy="4525963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Dietary proteins are digested to amino </a:t>
            </a:r>
            <a:r>
              <a:rPr lang="en-US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acids</a:t>
            </a:r>
            <a:r>
              <a:rPr lang="sr-Latn-RS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(AA)</a:t>
            </a:r>
            <a:endParaRPr lang="sr-Latn-RS" sz="28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-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which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are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absorbed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into the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blood</a:t>
            </a:r>
            <a:endParaRPr lang="sr-Latn-R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cells</a:t>
            </a:r>
            <a:endParaRPr lang="sr-Latn-R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-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sr-Latn-R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AA</a:t>
            </a:r>
            <a:r>
              <a:rPr lang="en-U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 converted to proteins or</a:t>
            </a:r>
            <a:endParaRPr lang="en-US" sz="28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- 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used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to make various nitrogen-containing </a:t>
            </a:r>
            <a:endParaRPr lang="sr-Latn-R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compounds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such as </a:t>
            </a:r>
            <a:r>
              <a:rPr lang="en-U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neurotransmitters</a:t>
            </a:r>
            <a:endParaRPr lang="en-US" sz="28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28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heme</a:t>
            </a:r>
            <a:endParaRPr lang="sr-Latn-RS" sz="28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The carbon skeleton may also be oxidized for </a:t>
            </a:r>
            <a:endParaRPr lang="sr-Latn-R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directly, or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converted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to glucose</a:t>
            </a:r>
            <a:endParaRPr lang="sr-Cyrl-R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4334" y="142852"/>
            <a:ext cx="8729666" cy="1143000"/>
          </a:xfrm>
        </p:spPr>
        <p:txBody>
          <a:bodyPr>
            <a:noAutofit/>
          </a:bodyPr>
          <a:lstStyle/>
          <a:p>
            <a:pPr algn="l"/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Mechanisms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hat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ffect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ate 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sr-Latn-R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hylomicrons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VLDL</a:t>
            </a:r>
            <a:endParaRPr lang="sr-Cyrl-R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57298"/>
            <a:ext cx="9144000" cy="4525963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The lipoprotein </a:t>
            </a:r>
            <a:r>
              <a:rPr lang="en-US" sz="2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triacylglycerols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en-US" sz="2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chylomicrons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and VLDL </a:t>
            </a:r>
            <a:endParaRPr lang="sr-Latn-R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-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are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hydrolyzed to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FA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and glycerol </a:t>
            </a:r>
            <a:endParaRPr lang="sr-Latn-R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- </a:t>
            </a:r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</a:t>
            </a:r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lipoprotein lipase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(LPL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sr-Latn-R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-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 enzyme attached to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endothelial</a:t>
            </a:r>
            <a:r>
              <a:rPr lang="sr-Latn-R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cells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capillaries </a:t>
            </a:r>
            <a:endParaRPr lang="sr-Latn-RS" sz="26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muscle and adipose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tissue</a:t>
            </a:r>
            <a:endParaRPr lang="sr-Latn-RS" sz="26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enzyme found in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muscle</a:t>
            </a:r>
            <a:endParaRPr lang="sr-Latn-RS" sz="26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-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has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a low </a:t>
            </a:r>
            <a:r>
              <a:rPr lang="en-US" sz="2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Km for these blood </a:t>
            </a:r>
            <a:r>
              <a:rPr lang="en-US" sz="2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lipoproteins</a:t>
            </a:r>
            <a:endParaRPr lang="sr-Latn-RS" sz="26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R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enzyme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found</a:t>
            </a:r>
            <a:r>
              <a:rPr lang="sr-Latn-R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adipose tissue </a:t>
            </a:r>
            <a:endParaRPr lang="sr-Latn-RS" sz="26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-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has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a higher </a:t>
            </a:r>
            <a:r>
              <a:rPr lang="en-US" sz="2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Km </a:t>
            </a:r>
            <a:endParaRPr lang="sr-Latn-RS" sz="26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- </a:t>
            </a:r>
            <a:r>
              <a:rPr lang="en-US" sz="2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is most active after a meal </a:t>
            </a:r>
            <a:r>
              <a:rPr lang="en-US" sz="2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when</a:t>
            </a:r>
            <a:r>
              <a:rPr lang="sr-Latn-RS" sz="2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blood</a:t>
            </a:r>
            <a:r>
              <a:rPr lang="sr-Latn-RS" sz="2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lipoprotein </a:t>
            </a:r>
            <a:endParaRPr lang="sr-Latn-RS" sz="26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</a:t>
            </a:r>
            <a:r>
              <a:rPr lang="en-US" sz="2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levels </a:t>
            </a:r>
            <a:r>
              <a:rPr lang="en-US" sz="2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are </a:t>
            </a:r>
            <a:r>
              <a:rPr lang="en-US" sz="2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elevated</a:t>
            </a:r>
            <a:endParaRPr lang="sr-Cyrl-RS" sz="2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Mechanisms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hat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ffect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riacylglycerol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torage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dipose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issue</a:t>
            </a:r>
            <a:endParaRPr lang="sr-Cyrl-R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714488"/>
            <a:ext cx="4857752" cy="4525963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Insulin stimulates adipose cells to synthesize and secrete </a:t>
            </a:r>
            <a:r>
              <a:rPr lang="en-US" sz="2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LPL</a:t>
            </a:r>
            <a:endParaRPr lang="sr-Latn-RS" sz="20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-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which hydrolyzes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chylomicron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Latn-R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VLDL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triacylglycerols</a:t>
            </a:r>
            <a:endParaRPr lang="sr-Latn-R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R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</a:t>
            </a: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released from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chylomicrons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and VLDL by LPL </a:t>
            </a: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 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stored 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lang="sr-Latn-R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triacylglycerols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adipose 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cells</a:t>
            </a:r>
            <a:endParaRPr lang="sr-Latn-RS" sz="20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he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glycerol released by LPL </a:t>
            </a:r>
            <a:endParaRPr lang="sr-Latn-R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-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not used by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adipose</a:t>
            </a: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cells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because </a:t>
            </a:r>
            <a:endParaRPr lang="sr-Latn-R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they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lack glycerol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kinase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1"/>
          <a:srcRect l="8726" r="9905" b="-1775"/>
          <a:stretch>
            <a:fillRect/>
          </a:stretch>
        </p:blipFill>
        <p:spPr bwMode="auto">
          <a:xfrm>
            <a:off x="4857752" y="1571612"/>
            <a:ext cx="4286248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Mechanisms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hat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ffect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riacylglycerol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torage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dipose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issue</a:t>
            </a:r>
            <a:endParaRPr lang="sr-Cyrl-R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714488"/>
            <a:ext cx="4857752" cy="4525963"/>
          </a:xfrm>
        </p:spPr>
        <p:txBody>
          <a:bodyPr>
            <a:noAutofit/>
          </a:bodyPr>
          <a:lstStyle/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 the fed state,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liver</a:t>
            </a: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cells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convert glycerol to the 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glycerol moiety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of the </a:t>
            </a:r>
            <a:r>
              <a:rPr lang="en-US" sz="20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triacylglycerols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VLDL,</a:t>
            </a: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which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is secreted from the liver to distribute the 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newly synthesized 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triglycerides</a:t>
            </a:r>
            <a:r>
              <a:rPr lang="sr-Latn-R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tissues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Insulin causes the number of glucose transporters </a:t>
            </a:r>
            <a:r>
              <a:rPr lang="sr-Latn-RS" sz="2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sz="2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adipose </a:t>
            </a:r>
            <a:r>
              <a:rPr lang="sr-Latn-RS" sz="2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cell</a:t>
            </a:r>
            <a:r>
              <a:rPr lang="sr-Latn-RS" sz="2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membranes </a:t>
            </a:r>
            <a:r>
              <a:rPr lang="sr-Latn-RS" sz="2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sr-Latn-RS" sz="2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increase</a:t>
            </a:r>
            <a:endParaRPr lang="sr-Latn-RS" sz="20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Glucose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enters these cells, and is oxidized, producing energy and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providing</a:t>
            </a: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glycerol 3-phosphate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moiety 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US" sz="20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triacylglycerol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synthesis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(via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dihydroxyacetone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phosphate intermediate of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glycolysis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1"/>
          <a:srcRect l="8726" r="9905" b="-1775"/>
          <a:stretch>
            <a:fillRect/>
          </a:stretch>
        </p:blipFill>
        <p:spPr bwMode="auto">
          <a:xfrm>
            <a:off x="5000628" y="1571612"/>
            <a:ext cx="4143372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14282" y="1571612"/>
            <a:ext cx="8686800" cy="4525963"/>
          </a:xfrm>
        </p:spPr>
        <p:txBody>
          <a:bodyPr/>
          <a:lstStyle/>
          <a:p>
            <a:pPr>
              <a:buNone/>
            </a:pP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REGULATION OF CARBOHYDRATE AND </a:t>
            </a:r>
            <a:r>
              <a:rPr lang="sr-Latn-R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endParaRPr lang="sr-Latn-RS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LIPID</a:t>
            </a:r>
            <a:r>
              <a:rPr lang="sr-Latn-R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METABOLISM 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DURING FASTING</a:t>
            </a:r>
            <a:endParaRPr lang="sr-Cyrl-R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Mechanisms in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iver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hat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erve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aintain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lood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lucose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evels</a:t>
            </a:r>
            <a:endParaRPr lang="sr-Cyrl-R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1"/>
          <a:srcRect/>
          <a:stretch>
            <a:fillRect/>
          </a:stretch>
        </p:blipFill>
        <p:spPr bwMode="auto">
          <a:xfrm>
            <a:off x="928662" y="1643050"/>
            <a:ext cx="7831524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1071538" y="6286520"/>
            <a:ext cx="77153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Regulation of the enzymes of glycogen degradation in the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liver</a:t>
            </a: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Mechanisms in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iver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hat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erve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aintain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lood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lucose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evels</a:t>
            </a:r>
            <a:endParaRPr lang="sr-Cyrl-R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28596" y="1428736"/>
            <a:ext cx="8229600" cy="5429264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During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fasting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- 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insulin/glucagon ratio 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decreases</a:t>
            </a:r>
            <a:endParaRPr lang="sr-Latn-RS" sz="24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Liver glycogen is </a:t>
            </a:r>
            <a:r>
              <a:rPr lang="en-U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degraded</a:t>
            </a:r>
            <a:endParaRPr lang="sr-Latn-RS" sz="24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- </a:t>
            </a:r>
            <a:r>
              <a:rPr lang="en-U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produce</a:t>
            </a:r>
            <a:r>
              <a:rPr lang="sr-Latn-R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blood glucose</a:t>
            </a:r>
            <a:endParaRPr lang="sr-Latn-RS" sz="24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-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because enzymes of glycogen degradation are </a:t>
            </a:r>
            <a:endParaRPr lang="sr-Latn-RS" sz="24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en-U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activated </a:t>
            </a:r>
            <a:r>
              <a:rPr lang="en-U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</a:t>
            </a:r>
            <a:r>
              <a:rPr lang="en-US" sz="2400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cAMP</a:t>
            </a:r>
            <a:r>
              <a:rPr lang="sr-Latn-R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directed</a:t>
            </a:r>
            <a:r>
              <a:rPr lang="sr-Latn-R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400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phosphorylation</a:t>
            </a:r>
            <a:r>
              <a:rPr lang="en-U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Latn-RS" sz="24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US" sz="24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lucagon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stimulates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adenylate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cyclase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produce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4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cAMP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, which activates 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protein </a:t>
            </a:r>
            <a:r>
              <a:rPr lang="en-US" sz="24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kinase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latin typeface="Times New Roman" panose="02020603050405020304"/>
                <a:cs typeface="Times New Roman" panose="02020603050405020304"/>
              </a:rPr>
              <a:t>→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phosphorylates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phosphorylase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kinase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, which then 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phosphorylates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and..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-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activates glycogen </a:t>
            </a:r>
            <a:r>
              <a:rPr lang="en-US" sz="24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phosphorylase</a:t>
            </a:r>
            <a:endParaRPr lang="sr-Latn-RS" sz="24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- </a:t>
            </a:r>
            <a:r>
              <a:rPr lang="en-US" sz="24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inactivates </a:t>
            </a:r>
            <a:r>
              <a:rPr lang="en-US" sz="24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glycogen </a:t>
            </a:r>
            <a:r>
              <a:rPr lang="en-US" sz="2400" dirty="0" err="1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synthase</a:t>
            </a:r>
            <a:endParaRPr lang="en-US" sz="2400" dirty="0" smtClean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Mechanisms in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iver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hat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erve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aintain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lood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lucose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evels</a:t>
            </a:r>
            <a:endParaRPr lang="sr-Cyrl-R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1"/>
          <a:srcRect l="4529" r="9427"/>
          <a:stretch>
            <a:fillRect/>
          </a:stretch>
        </p:blipFill>
        <p:spPr bwMode="auto">
          <a:xfrm>
            <a:off x="1785918" y="1214422"/>
            <a:ext cx="5429288" cy="5041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1285820" y="6488668"/>
            <a:ext cx="78581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Regulation of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gluconeogenesis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glycolysis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during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fasting</a:t>
            </a: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Mechanisms in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iver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hat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erve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aintain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lood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g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lucose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evels</a:t>
            </a:r>
            <a:endParaRPr lang="sr-Cyrl-R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714488"/>
            <a:ext cx="8715404" cy="4525963"/>
          </a:xfrm>
        </p:spPr>
        <p:txBody>
          <a:bodyPr>
            <a:noAutofit/>
          </a:bodyPr>
          <a:lstStyle/>
          <a:p>
            <a:r>
              <a:rPr lang="en-US" sz="2600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Gluconeogenesis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stimulated because the </a:t>
            </a:r>
            <a:endParaRPr lang="sr-Latn-RS" sz="26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synthesis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sr-Latn-R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- </a:t>
            </a:r>
            <a:r>
              <a:rPr lang="en-US" sz="2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phosphoenolpyruvate</a:t>
            </a:r>
            <a:r>
              <a:rPr lang="sr-Latn-RS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carbo</a:t>
            </a:r>
            <a:r>
              <a:rPr lang="sr-Latn-RS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en-US" sz="2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ykinase</a:t>
            </a:r>
            <a:endParaRPr lang="sr-Latn-RS" sz="22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-  f</a:t>
            </a:r>
            <a:r>
              <a:rPr lang="en-US" sz="2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ructose</a:t>
            </a:r>
            <a:r>
              <a:rPr lang="en-US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1,6-bisphosphatase</a:t>
            </a:r>
            <a:endParaRPr lang="sr-Latn-RS" sz="22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-  </a:t>
            </a:r>
            <a:r>
              <a:rPr lang="en-US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glucose </a:t>
            </a:r>
            <a:r>
              <a:rPr lang="en-US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6-phosphatase is induced</a:t>
            </a:r>
            <a:endParaRPr lang="en-US" sz="22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uring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fasting, the activity of the corresponding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enzymes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2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glycolysis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is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decreased</a:t>
            </a:r>
            <a:endParaRPr lang="sr-Cyrl-RS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Mechanisms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hat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ffect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ipolysis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dipose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issue</a:t>
            </a:r>
            <a:endParaRPr lang="sr-Cyrl-R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600200"/>
            <a:ext cx="4495800" cy="4972072"/>
          </a:xfrm>
        </p:spPr>
        <p:txBody>
          <a:bodyPr>
            <a:normAutofit lnSpcReduction="10000"/>
          </a:bodyPr>
          <a:lstStyle/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During fasting</a:t>
            </a:r>
            <a:endParaRPr lang="sr-Latn-R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- 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glucagon/insulin ratio </a:t>
            </a:r>
            <a:r>
              <a:rPr lang="en-US" sz="2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rises</a:t>
            </a:r>
            <a:endParaRPr lang="sr-Latn-RS" sz="20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causing </a:t>
            </a:r>
            <a:r>
              <a:rPr lang="en-US" sz="2000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cAMP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levels to be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elevated</a:t>
            </a:r>
            <a:endParaRPr lang="sr-Latn-R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Protein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kinase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A is activated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-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phosphorylates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HSL</a:t>
            </a:r>
            <a:endParaRPr lang="sr-Latn-RS" sz="20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-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activating this 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enzyme</a:t>
            </a:r>
            <a:endParaRPr lang="sr-Latn-RS" sz="20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HSL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initiates the mobilization of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adipose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triacylglycerol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by </a:t>
            </a:r>
            <a:endParaRPr lang="sr-Latn-R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removing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FA</a:t>
            </a:r>
            <a:endParaRPr lang="sr-Latn-R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Other lipases then act, producing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fatty</a:t>
            </a: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acids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glycerol</a:t>
            </a:r>
            <a:endParaRPr lang="sr-Latn-R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Insulin </a:t>
            </a:r>
            <a:r>
              <a:rPr lang="en-US" sz="20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stimulates the </a:t>
            </a:r>
            <a:r>
              <a:rPr lang="en-US" sz="2000" dirty="0" err="1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phosphatase</a:t>
            </a:r>
            <a:endParaRPr lang="sr-Latn-RS" sz="2000" dirty="0" smtClean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0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0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- </a:t>
            </a:r>
            <a:r>
              <a:rPr lang="en-US" sz="20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that </a:t>
            </a:r>
            <a:r>
              <a:rPr lang="en-US" sz="20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inactivates </a:t>
            </a:r>
            <a:r>
              <a:rPr lang="en-US" sz="20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HSL</a:t>
            </a:r>
            <a:endParaRPr lang="sr-Latn-RS" sz="2000" dirty="0" smtClean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0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0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- </a:t>
            </a:r>
            <a:r>
              <a:rPr lang="en-US" sz="20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sz="20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fed </a:t>
            </a:r>
            <a:r>
              <a:rPr lang="en-US" sz="20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state</a:t>
            </a:r>
            <a:endParaRPr lang="sr-Cyrl-RS" sz="2000" dirty="0">
              <a:solidFill>
                <a:srgbClr val="00B050"/>
              </a:solidFill>
            </a:endParaRP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1"/>
          <a:srcRect l="15802" r="8136"/>
          <a:stretch>
            <a:fillRect/>
          </a:stretch>
        </p:blipFill>
        <p:spPr bwMode="auto">
          <a:xfrm>
            <a:off x="4493968" y="1428736"/>
            <a:ext cx="4646918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4572000" y="585789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Regulation of hormone-sensitive lipase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in adipose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tissue</a:t>
            </a: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686800" cy="1143000"/>
          </a:xfrm>
        </p:spPr>
        <p:txBody>
          <a:bodyPr>
            <a:noAutofit/>
          </a:bodyPr>
          <a:lstStyle/>
          <a:p>
            <a:pPr algn="l"/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Mechanisms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hat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ffect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etone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ody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roduction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iver</a:t>
            </a:r>
            <a:endParaRPr lang="sr-Cyrl-R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1600200"/>
            <a:ext cx="9001156" cy="452596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As 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FA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are released from adipose tissue during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fasting</a:t>
            </a:r>
            <a:endParaRPr lang="sr-Latn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   -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they travel in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blood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complexed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with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albumin</a:t>
            </a:r>
            <a:endParaRPr lang="sr-Latn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FA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are oxidized by various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tissues,particularly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muscle</a:t>
            </a:r>
            <a:endParaRPr lang="sr-Latn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endParaRPr lang="sr-Latn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In the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liver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 FA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are transported into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mitochondria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because </a:t>
            </a:r>
            <a:endParaRPr lang="sr-Latn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    -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acetyl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CoA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carboxylase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is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inactive</a:t>
            </a:r>
            <a:endParaRPr lang="sr-Latn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malonyl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CoA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levels are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low</a:t>
            </a:r>
            <a:endParaRPr lang="sr-Latn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carnitine:acyltransferase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I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is active </a:t>
            </a:r>
            <a:endParaRPr lang="sr-Latn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Acetyl </a:t>
            </a:r>
            <a:r>
              <a:rPr lang="en-US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CoA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produced by 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-oxidation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is converted to </a:t>
            </a:r>
            <a:r>
              <a:rPr lang="en-US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ketone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bodies</a:t>
            </a:r>
            <a:endParaRPr lang="sr-Latn-RS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endParaRPr lang="sr-Latn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Ketone</a:t>
            </a:r>
            <a:r>
              <a:rPr lang="en-US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bodies are used as an energy </a:t>
            </a:r>
            <a:r>
              <a:rPr lang="en-US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source</a:t>
            </a:r>
            <a:r>
              <a:rPr lang="sr-Latn-RS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</a:t>
            </a:r>
            <a:r>
              <a:rPr lang="en-US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many tissues </a:t>
            </a:r>
            <a:endParaRPr lang="sr-Latn-RS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    -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to spare the use of glucose and the necessity of degrading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muscle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protein to provide the precursors for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gluconeogenesis</a:t>
            </a: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Fate of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ats</a:t>
            </a:r>
            <a:endParaRPr lang="sr-Cyrl-R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1285860"/>
            <a:ext cx="9144000" cy="4525963"/>
          </a:xfrm>
        </p:spPr>
        <p:txBody>
          <a:bodyPr>
            <a:noAutofit/>
          </a:bodyPr>
          <a:lstStyle/>
          <a:p>
            <a:r>
              <a:rPr lang="en-US" sz="24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Triacylglycerols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are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major lipids in the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diet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They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are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digested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FA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2-monoacylglycerols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- </a:t>
            </a:r>
            <a:r>
              <a:rPr lang="en-U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which </a:t>
            </a:r>
            <a:r>
              <a:rPr lang="en-U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 </a:t>
            </a:r>
            <a:r>
              <a:rPr lang="en-US" sz="2400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resynthesized</a:t>
            </a:r>
            <a:r>
              <a:rPr lang="en-U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into </a:t>
            </a:r>
            <a:r>
              <a:rPr lang="en-US" sz="2400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triacylglycerols</a:t>
            </a:r>
            <a:r>
              <a:rPr lang="sr-Latn-RS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sr-Latn-R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intestinal </a:t>
            </a:r>
            <a:endParaRPr lang="sr-Latn-RS" sz="24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en-U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epithelial cells</a:t>
            </a:r>
            <a:endParaRPr lang="sr-Latn-RS" sz="24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- </a:t>
            </a:r>
            <a:r>
              <a:rPr lang="en-U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packaged </a:t>
            </a:r>
            <a:r>
              <a:rPr lang="en-US" sz="2400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sr-Latn-R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 </a:t>
            </a:r>
            <a:r>
              <a:rPr lang="en-US" sz="2400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chylomicrons</a:t>
            </a:r>
            <a:r>
              <a:rPr lang="en-US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sr-Latn-RS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secreted by </a:t>
            </a:r>
            <a:r>
              <a:rPr lang="en-U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way</a:t>
            </a:r>
            <a:r>
              <a:rPr lang="sr-Latn-R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endParaRPr lang="sr-Latn-RS" sz="24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en-U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lymph </a:t>
            </a:r>
            <a:r>
              <a:rPr lang="en-U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into the </a:t>
            </a:r>
            <a:r>
              <a:rPr lang="en-U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blood</a:t>
            </a:r>
            <a:endParaRPr lang="sr-Latn-RS" sz="24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FA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of the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chylomicron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triacylglycerols</a:t>
            </a: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-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 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stored mainly as </a:t>
            </a:r>
            <a:r>
              <a:rPr lang="en-US" sz="24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triacylglycerols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adipose 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cells </a:t>
            </a:r>
            <a:endParaRPr lang="sr-Latn-RS" sz="24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They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are subsequently 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- </a:t>
            </a:r>
            <a:r>
              <a:rPr lang="en-U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oxidized</a:t>
            </a:r>
            <a:r>
              <a:rPr lang="sr-Latn-R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sr-Latn-R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Latn-RS" sz="24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- </a:t>
            </a:r>
            <a:r>
              <a:rPr lang="en-U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lang="en-U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used in biosynthetic pathways, such as synthesis of </a:t>
            </a:r>
            <a:endParaRPr lang="sr-Latn-RS" sz="24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U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membrane</a:t>
            </a:r>
            <a:r>
              <a:rPr lang="sr-Latn-R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lipids</a:t>
            </a:r>
            <a:endParaRPr lang="sr-Cyrl-RS" sz="28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0"/>
            <a:ext cx="13073154" cy="1143000"/>
          </a:xfrm>
        </p:spPr>
        <p:txBody>
          <a:bodyPr>
            <a:noAutofit/>
          </a:bodyPr>
          <a:lstStyle/>
          <a:p>
            <a:pPr algn="l"/>
            <a:r>
              <a:rPr lang="sr-Latn-RS" sz="3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3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 importance of </a:t>
            </a:r>
            <a:r>
              <a:rPr lang="sr-Latn-RS" sz="3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AMP</a:t>
            </a:r>
            <a:r>
              <a:rPr lang="en-US" sz="3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fructose</a:t>
            </a:r>
            <a:br>
              <a:rPr lang="en-US" sz="3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2,6-bisphosphate</a:t>
            </a:r>
            <a:endParaRPr lang="sr-Cyrl-RS" sz="3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14424"/>
            <a:ext cx="8686800" cy="5543576"/>
          </a:xfrm>
        </p:spPr>
        <p:txBody>
          <a:bodyPr>
            <a:normAutofit fontScale="40000" lnSpcReduction="20000"/>
          </a:bodyPr>
          <a:lstStyle/>
          <a:p>
            <a:r>
              <a:rPr lang="en-US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The switch between catabolic and anabolic pathways is </a:t>
            </a:r>
            <a:endParaRPr lang="sr-Latn-RS" sz="6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regulated </a:t>
            </a:r>
            <a:endParaRPr lang="sr-Latn-RS" sz="6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   - </a:t>
            </a:r>
            <a:r>
              <a:rPr lang="en-US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by </a:t>
            </a:r>
            <a:r>
              <a:rPr lang="en-US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levels</a:t>
            </a:r>
            <a:r>
              <a:rPr lang="sr-Latn-RS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AMP and fructose </a:t>
            </a:r>
            <a:r>
              <a:rPr lang="en-US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2,6-bisphosphate</a:t>
            </a:r>
            <a:endParaRPr lang="sr-Latn-RS" sz="6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 in</a:t>
            </a:r>
            <a:r>
              <a:rPr lang="sr-Latn-RS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cells</a:t>
            </a:r>
            <a:r>
              <a:rPr lang="en-US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, particularly the </a:t>
            </a:r>
            <a:r>
              <a:rPr lang="en-US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liver</a:t>
            </a:r>
            <a:endParaRPr lang="sr-Latn-RS" sz="6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As a cell uses ATP in energy-requiring </a:t>
            </a:r>
            <a:r>
              <a:rPr lang="en-US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pathways</a:t>
            </a:r>
            <a:endParaRPr lang="sr-Latn-RS" sz="6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   -  </a:t>
            </a:r>
            <a:r>
              <a:rPr lang="en-US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levels of AMP </a:t>
            </a:r>
            <a:r>
              <a:rPr lang="en-US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accumulate </a:t>
            </a:r>
            <a:r>
              <a:rPr lang="en-US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rapidly </a:t>
            </a:r>
            <a:endParaRPr lang="sr-Latn-RS" sz="6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6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6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rise in AMP levels </a:t>
            </a:r>
            <a:r>
              <a:rPr lang="en-US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then</a:t>
            </a:r>
            <a:r>
              <a:rPr lang="sr-Latn-RS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signals</a:t>
            </a:r>
            <a:endParaRPr lang="sr-Latn-RS" sz="6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    -</a:t>
            </a:r>
            <a:r>
              <a:rPr lang="en-US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 that</a:t>
            </a:r>
            <a:r>
              <a:rPr lang="sr-Latn-RS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more </a:t>
            </a:r>
            <a:r>
              <a:rPr lang="en-US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energy is required (usually through </a:t>
            </a:r>
            <a:r>
              <a:rPr lang="en-US" sz="6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allosteric</a:t>
            </a:r>
            <a:r>
              <a:rPr lang="en-US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Latn-RS" sz="6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US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binding </a:t>
            </a:r>
            <a:r>
              <a:rPr lang="en-US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sites </a:t>
            </a:r>
            <a:r>
              <a:rPr lang="en-US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on</a:t>
            </a:r>
            <a:r>
              <a:rPr lang="sr-Latn-RS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enzymes </a:t>
            </a:r>
            <a:r>
              <a:rPr lang="en-US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and the activation of the </a:t>
            </a:r>
            <a:r>
              <a:rPr lang="en-US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AMP-</a:t>
            </a:r>
            <a:r>
              <a:rPr lang="sr-Latn-RS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Latn-RS" sz="6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US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activated </a:t>
            </a:r>
            <a:r>
              <a:rPr lang="en-US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protein </a:t>
            </a:r>
            <a:r>
              <a:rPr lang="en-US" sz="6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kinase</a:t>
            </a:r>
            <a:r>
              <a:rPr lang="en-US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sr-Latn-RS" sz="6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6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cell </a:t>
            </a:r>
            <a:r>
              <a:rPr lang="en-US" sz="6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will</a:t>
            </a:r>
            <a:r>
              <a:rPr lang="sr-Latn-RS" sz="6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6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switch </a:t>
            </a:r>
            <a:r>
              <a:rPr lang="en-US" sz="6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the activation of catabolic </a:t>
            </a:r>
            <a:r>
              <a:rPr lang="en-US" sz="6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pathways</a:t>
            </a:r>
            <a:endParaRPr lang="sr-Latn-RS" sz="60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60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 AMP levels drop</a:t>
            </a:r>
            <a:r>
              <a:rPr lang="en-US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, and ATP </a:t>
            </a:r>
            <a:r>
              <a:rPr lang="en-US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levels</a:t>
            </a:r>
            <a:r>
              <a:rPr lang="sr-Latn-RS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rise</a:t>
            </a:r>
            <a:endParaRPr lang="sr-Latn-RS" sz="6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   - </a:t>
            </a:r>
            <a:r>
              <a:rPr lang="en-US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60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anabolic pathways are now activated </a:t>
            </a:r>
            <a:r>
              <a:rPr lang="en-US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to store the </a:t>
            </a:r>
            <a:endParaRPr lang="sr-Latn-RS" sz="6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en-US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excess </a:t>
            </a:r>
            <a:r>
              <a:rPr lang="en-US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energy</a:t>
            </a:r>
            <a:r>
              <a:rPr lang="en-US" dirty="0" smtClean="0"/>
              <a:t>.</a:t>
            </a:r>
            <a:endParaRPr lang="sr-Cyrl-RS" dirty="0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 importance of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AMP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fructose</a:t>
            </a:r>
            <a:b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2,6-bisphosphate</a:t>
            </a:r>
            <a:endParaRPr lang="sr-Cyrl-R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643050"/>
            <a:ext cx="8229600" cy="484030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levels of fructose 2,6-bisphosphate are also critical in regulating </a:t>
            </a:r>
            <a:r>
              <a:rPr lang="en-US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glycolysis</a:t>
            </a:r>
            <a:r>
              <a:rPr lang="sr-Latn-RS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versus </a:t>
            </a:r>
            <a:r>
              <a:rPr lang="en-US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gluconeogenesis</a:t>
            </a:r>
            <a:r>
              <a:rPr lang="en-US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 </a:t>
            </a:r>
            <a:r>
              <a:rPr lang="en-US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liver </a:t>
            </a:r>
            <a:endParaRPr lang="sr-Latn-RS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Under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conditions of high blood glucose,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insulin release </a:t>
            </a:r>
            <a:endParaRPr lang="sr-Latn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    - 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fructose 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2,6 </a:t>
            </a:r>
            <a:r>
              <a:rPr lang="en-US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bisphosphate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levels will be high </a:t>
            </a:r>
            <a:endParaRPr lang="sr-Latn-RS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     -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because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PFK-2 will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its activated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state</a:t>
            </a:r>
            <a:endParaRPr lang="sr-Latn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fructose 2,6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bisphosphate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Latn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    -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activates PFK-1</a:t>
            </a:r>
            <a:endParaRPr lang="sr-Latn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     -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inhibits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fructose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2,6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bisphosphatase</a:t>
            </a:r>
            <a:endParaRPr lang="sr-Latn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    - 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allowing </a:t>
            </a:r>
            <a:r>
              <a:rPr lang="en-US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glycolysis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proceed</a:t>
            </a:r>
            <a:endParaRPr lang="sr-Latn-RS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When blood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glucose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levels are low, and glucagon is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released,</a:t>
            </a:r>
            <a:endParaRPr lang="sr-Latn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   -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PFK-2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phosphorylated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by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cAMP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-dependent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protein </a:t>
            </a:r>
            <a:endParaRPr lang="sr-Latn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kinase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and is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inhibited</a:t>
            </a:r>
            <a:endParaRPr lang="sr-Latn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   -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thereby </a:t>
            </a:r>
            <a:r>
              <a:rPr lang="en-US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lowering </a:t>
            </a:r>
            <a:r>
              <a:rPr lang="en-US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fructose</a:t>
            </a:r>
            <a:r>
              <a:rPr lang="sr-Latn-RS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2,6-bisphosphate </a:t>
            </a:r>
            <a:r>
              <a:rPr lang="en-US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levels </a:t>
            </a:r>
            <a:endParaRPr lang="sr-Latn-RS" dirty="0" smtClean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    -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inhibiting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glycolysis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while favoring </a:t>
            </a:r>
            <a:r>
              <a:rPr lang="en-US" dirty="0" err="1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gluconeogenesis</a:t>
            </a:r>
            <a:endParaRPr lang="sr-Cyrl-RS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Usefull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links</a:t>
            </a:r>
            <a:endParaRPr lang="sr-Cyrl-R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Marks Basic Medical Biochemistry</a:t>
            </a:r>
            <a:endParaRPr lang="sr-Latn-R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Lippincott Illustrated Reviews: Biochemistry</a:t>
            </a:r>
            <a:endParaRPr lang="sr-Cyrl-R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46054" y="0"/>
            <a:ext cx="8997946" cy="6281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0" y="6334780"/>
            <a:ext cx="1100145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fed state</a:t>
            </a:r>
            <a:r>
              <a:rPr lang="en-US" sz="1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sr-Latn-RS" sz="1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sr-Latn-R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circled numbers</a:t>
            </a:r>
            <a:r>
              <a:rPr lang="sr-Latn-R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indicate</a:t>
            </a:r>
            <a:r>
              <a:rPr lang="sr-Latn-R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the</a:t>
            </a:r>
            <a:r>
              <a:rPr lang="sr-Latn-R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approximate </a:t>
            </a:r>
            <a:r>
              <a:rPr lang="sr-Latn-R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order </a:t>
            </a:r>
            <a:r>
              <a:rPr lang="sr-Latn-R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sr-Latn-R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which</a:t>
            </a:r>
            <a:r>
              <a:rPr lang="sr-Latn-R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the</a:t>
            </a:r>
            <a:r>
              <a:rPr lang="sr-Latn-R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processes occur. </a:t>
            </a:r>
            <a:endParaRPr lang="sr-Latn-R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TG  </a:t>
            </a:r>
            <a:r>
              <a:rPr lang="en-US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triacylglycerols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; FA  </a:t>
            </a:r>
            <a:r>
              <a:rPr lang="en-US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fattyacid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; AA  amino acid; RBC  red blood cell; VLDL  very-low-density lipoprotein; I  insulin;  </a:t>
            </a:r>
            <a:endParaRPr lang="sr-Latn-R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igestion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absorption</a:t>
            </a:r>
            <a:endParaRPr lang="sr-Cyrl-R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After a meal is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consumed</a:t>
            </a:r>
            <a:endParaRPr lang="sr-Latn-R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-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foods are digested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(broken down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into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simpler</a:t>
            </a:r>
            <a:endParaRPr lang="sr-Latn-R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components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by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series 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enzymes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in the </a:t>
            </a:r>
            <a:endParaRPr lang="sr-Latn-R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mouth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, stomach, and small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intestine</a:t>
            </a:r>
            <a:endParaRPr lang="sr-Latn-R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The products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digestion eventually are </a:t>
            </a:r>
            <a:endParaRPr lang="sr-Latn-R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absorbed </a:t>
            </a:r>
            <a:r>
              <a:rPr lang="en-US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into the </a:t>
            </a:r>
            <a:r>
              <a:rPr lang="en-US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blood </a:t>
            </a:r>
            <a:endParaRPr lang="sr-Latn-RS" sz="28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period during which</a:t>
            </a:r>
            <a:r>
              <a:rPr lang="sr-Latn-R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digestion and </a:t>
            </a:r>
            <a:r>
              <a:rPr lang="sr-Latn-R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Latn-RS" sz="28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absorption occur constitutes the fed state</a:t>
            </a:r>
            <a:endParaRPr lang="sr-Cyrl-RS" sz="2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Carbohydrates</a:t>
            </a:r>
            <a:endParaRPr lang="sr-Cyrl-R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1214422"/>
            <a:ext cx="8229600" cy="4525963"/>
          </a:xfrm>
        </p:spPr>
        <p:txBody>
          <a:bodyPr>
            <a:noAutofit/>
          </a:bodyPr>
          <a:lstStyle/>
          <a:p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ietary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carbohydrates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are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converted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endParaRPr lang="sr-Latn-RS" sz="2600" dirty="0" smtClean="0">
              <a:latin typeface="Times New Roman" panose="02020603050405020304"/>
              <a:cs typeface="Times New Roman" panose="02020603050405020304"/>
            </a:endParaRPr>
          </a:p>
          <a:p>
            <a:pPr>
              <a:buNone/>
            </a:pPr>
            <a:r>
              <a:rPr lang="sr-Latn-RS" sz="2600" dirty="0" smtClean="0">
                <a:latin typeface="Times New Roman" panose="02020603050405020304"/>
                <a:cs typeface="Times New Roman" panose="02020603050405020304"/>
              </a:rPr>
              <a:t>        </a:t>
            </a:r>
            <a:r>
              <a:rPr lang="en-US" sz="2600" dirty="0" smtClean="0">
                <a:latin typeface="Times New Roman" panose="02020603050405020304"/>
                <a:cs typeface="Times New Roman" panose="02020603050405020304"/>
              </a:rPr>
              <a:t>→</a:t>
            </a:r>
            <a:r>
              <a:rPr lang="sr-Latn-RS" sz="2600" dirty="0" smtClean="0">
                <a:latin typeface="Times New Roman" panose="02020603050405020304"/>
                <a:cs typeface="Times New Roman" panose="02020603050405020304"/>
              </a:rPr>
              <a:t>  </a:t>
            </a:r>
            <a:r>
              <a:rPr lang="en-US" sz="26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monosaccharides</a:t>
            </a:r>
            <a:endParaRPr lang="sr-Latn-RS" sz="26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R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26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tarch</a:t>
            </a:r>
            <a:r>
              <a:rPr lang="sr-Latn-R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- 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major carbohydrate of the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diet</a:t>
            </a:r>
            <a:endParaRPr lang="sr-Latn-R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-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t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is digested by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salivary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- 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amylase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Latn-R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-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and then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by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pancreatic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amylase</a:t>
            </a:r>
            <a:endParaRPr lang="sr-Latn-R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(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which acts in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small intestine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sr-Latn-R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6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i-,tri</a:t>
            </a:r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sr-Latn-R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sr-Latn-R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oligosaccharides</a:t>
            </a:r>
            <a:endParaRPr lang="sr-Latn-RS" sz="26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-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produced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by these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amylases </a:t>
            </a:r>
            <a:endParaRPr lang="sr-Latn-R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-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are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cleaved to </a:t>
            </a:r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glucose</a:t>
            </a:r>
            <a:r>
              <a:rPr lang="sr-Latn-R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by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digestive enzymes </a:t>
            </a:r>
            <a:endParaRPr lang="sr-Latn-R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sr-Latn-R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located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the surface of the brush border of </a:t>
            </a:r>
            <a:endParaRPr lang="sr-Latn-RS" sz="26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intestinal</a:t>
            </a:r>
            <a:r>
              <a:rPr lang="sr-Latn-R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epithelial cells </a:t>
            </a:r>
            <a:endParaRPr lang="sr-Cyrl-RS" sz="26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24741</Words>
  <Application>WPS Presentation</Application>
  <PresentationFormat>On-screen Show (4:3)</PresentationFormat>
  <Paragraphs>697</Paragraphs>
  <Slides>62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62</vt:i4>
      </vt:variant>
    </vt:vector>
  </HeadingPairs>
  <TitlesOfParts>
    <vt:vector size="70" baseType="lpstr">
      <vt:lpstr>Arial</vt:lpstr>
      <vt:lpstr>SimSun</vt:lpstr>
      <vt:lpstr>Wingdings</vt:lpstr>
      <vt:lpstr>Times New Roman</vt:lpstr>
      <vt:lpstr>Microsoft YaHei</vt:lpstr>
      <vt:lpstr>Arial Unicode MS</vt:lpstr>
      <vt:lpstr>Calibri</vt:lpstr>
      <vt:lpstr>Office Theme</vt:lpstr>
      <vt:lpstr>INTEGRATION OF METABOLISM</vt:lpstr>
      <vt:lpstr>THE FED or ABSORPTIVE STATE</vt:lpstr>
      <vt:lpstr>Fate of carbohydrates</vt:lpstr>
      <vt:lpstr>Fate of carbohydrates</vt:lpstr>
      <vt:lpstr>Fate of proteins</vt:lpstr>
      <vt:lpstr>Fate of fats</vt:lpstr>
      <vt:lpstr>PowerPoint 演示文稿</vt:lpstr>
      <vt:lpstr>Digestion and absorption</vt:lpstr>
      <vt:lpstr>Carbohydrates</vt:lpstr>
      <vt:lpstr>Carbohydrates</vt:lpstr>
      <vt:lpstr>Changes in hormone levels after a meal</vt:lpstr>
      <vt:lpstr>Fate of glucose after a meal     - Conversion to glycogen, triacylglycerols,         and  CO2 in the liver</vt:lpstr>
      <vt:lpstr>Fate of glucose after a meal</vt:lpstr>
      <vt:lpstr>Conversion to glycogen, triacylglycerols,  and  CO2  in  the liver</vt:lpstr>
      <vt:lpstr>Conversion to glycogen, triacylglycerols,  and  CO2  in  the liver</vt:lpstr>
      <vt:lpstr>Glucose metabolism in other tissues</vt:lpstr>
      <vt:lpstr>Brain and other neural tissues</vt:lpstr>
      <vt:lpstr>Red blood cells (RBC)</vt:lpstr>
      <vt:lpstr>Muscle</vt:lpstr>
      <vt:lpstr>Adipose tissue</vt:lpstr>
      <vt:lpstr>Fate of lipoproteins in the fed state</vt:lpstr>
      <vt:lpstr>Fate of lipoproteins in the fed state</vt:lpstr>
      <vt:lpstr>Fate of amino acids in the fed state</vt:lpstr>
      <vt:lpstr>The fasting state</vt:lpstr>
      <vt:lpstr>PowerPoint 演示文稿</vt:lpstr>
      <vt:lpstr>The fasting state</vt:lpstr>
      <vt:lpstr>Blood glucose and the role of the liver during fasting</vt:lpstr>
      <vt:lpstr>Blood glucose and the role of the liver during fasting</vt:lpstr>
      <vt:lpstr>Role of adipose tissue during fasting</vt:lpstr>
      <vt:lpstr>Role of adipose tissue during fasting</vt:lpstr>
      <vt:lpstr>Summary of the metabolic changes during a brief fast</vt:lpstr>
      <vt:lpstr>Summary of the metabolic changes during a brief fast</vt:lpstr>
      <vt:lpstr>Role of liver during prolonged fasting</vt:lpstr>
      <vt:lpstr>Role of liver during prolonged fasting</vt:lpstr>
      <vt:lpstr>Role of adipose tissue during prolonged fasting</vt:lpstr>
      <vt:lpstr>PowerPoint 演示文稿</vt:lpstr>
      <vt:lpstr>Amino acid metabolism in liver during fasting</vt:lpstr>
      <vt:lpstr>Amino acid metabolism in liver during fasting</vt:lpstr>
      <vt:lpstr>Amino acid flux in sepsis and trauma </vt:lpstr>
      <vt:lpstr>REGULATION OF CARBOHYDRATE AND  LIPID METABOLIS IN THE FED STATE</vt:lpstr>
      <vt:lpstr>Mechanisms that affect glycogen and triacylglycerol  synthesis in liver</vt:lpstr>
      <vt:lpstr>Glucokinase</vt:lpstr>
      <vt:lpstr>Glycogen synthase</vt:lpstr>
      <vt:lpstr>Phosphofructokinase-1 and pyruvate kinase</vt:lpstr>
      <vt:lpstr>Pyruvate dehydrogenase</vt:lpstr>
      <vt:lpstr>Citrate lyase, malic enzyme, and glucose 6-phosphate dehydrogenase</vt:lpstr>
      <vt:lpstr>Acetyl CoA carboxylase</vt:lpstr>
      <vt:lpstr>Fatty acid synthase complex</vt:lpstr>
      <vt:lpstr>Fatty acid synthase complex</vt:lpstr>
      <vt:lpstr>Mechanisms that affect the fate of chylomicrons  and VLDL</vt:lpstr>
      <vt:lpstr>Mechanisms that affect triacylglycerol storage in adipose tissue</vt:lpstr>
      <vt:lpstr>Mechanisms that affect triacylglycerol storage in adipose tissue</vt:lpstr>
      <vt:lpstr>PowerPoint 演示文稿</vt:lpstr>
      <vt:lpstr>Mechanisms in liver that serve to maintain blood  glucose levels</vt:lpstr>
      <vt:lpstr>Mechanisms in liver that serve to maintain blood  glucose levels</vt:lpstr>
      <vt:lpstr>Mechanisms in liver that serve to maintain blood glucose levels</vt:lpstr>
      <vt:lpstr>Mechanisms in liver that serve to maintain blood  glucose levels</vt:lpstr>
      <vt:lpstr>Mechanisms that affect lipolysis in adipose tissue</vt:lpstr>
      <vt:lpstr>Mechanisms that affect ketone body production  by the liver</vt:lpstr>
      <vt:lpstr>The importance of AMP and fructose 2,6-bisphosphate</vt:lpstr>
      <vt:lpstr>The importance of AMP and fructose 2,6-bisphosphate</vt:lpstr>
      <vt:lpstr>Usefull links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Author</dc:creator>
  <cp:lastModifiedBy>Marina Mitrovic</cp:lastModifiedBy>
  <cp:revision>60</cp:revision>
  <dcterms:created xsi:type="dcterms:W3CDTF">2023-08-28T06:23:00Z</dcterms:created>
  <dcterms:modified xsi:type="dcterms:W3CDTF">2023-09-10T06:05:02Z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4E74A5718A1B4127B11A274992AA3B29</vt:lpwstr>
  </property>
  <property fmtid="{D5CDD505-2E9C-101B-9397-08002B2CF9AE}" pid="3" name="KSOProductBuildVer">
    <vt:lpwstr>1033-11.2.0.11537</vt:lpwstr>
  </property>
</Properties>
</file>